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7"/>
  </p:notesMasterIdLst>
  <p:handoutMasterIdLst>
    <p:handoutMasterId r:id="rId28"/>
  </p:handoutMasterIdLst>
  <p:sldIdLst>
    <p:sldId id="337" r:id="rId2"/>
    <p:sldId id="258" r:id="rId3"/>
    <p:sldId id="291" r:id="rId4"/>
    <p:sldId id="331" r:id="rId5"/>
    <p:sldId id="303" r:id="rId6"/>
    <p:sldId id="304" r:id="rId7"/>
    <p:sldId id="320" r:id="rId8"/>
    <p:sldId id="332" r:id="rId9"/>
    <p:sldId id="301" r:id="rId10"/>
    <p:sldId id="306" r:id="rId11"/>
    <p:sldId id="333" r:id="rId12"/>
    <p:sldId id="293" r:id="rId13"/>
    <p:sldId id="307" r:id="rId14"/>
    <p:sldId id="334" r:id="rId15"/>
    <p:sldId id="302" r:id="rId16"/>
    <p:sldId id="325" r:id="rId17"/>
    <p:sldId id="326" r:id="rId18"/>
    <p:sldId id="335" r:id="rId19"/>
    <p:sldId id="323" r:id="rId20"/>
    <p:sldId id="329" r:id="rId21"/>
    <p:sldId id="324" r:id="rId22"/>
    <p:sldId id="317" r:id="rId23"/>
    <p:sldId id="328" r:id="rId24"/>
    <p:sldId id="263" r:id="rId25"/>
    <p:sldId id="33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50FF"/>
    <a:srgbClr val="1560FE"/>
    <a:srgbClr val="0070C0"/>
    <a:srgbClr val="29579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4660"/>
  </p:normalViewPr>
  <p:slideViewPr>
    <p:cSldViewPr>
      <p:cViewPr varScale="1">
        <p:scale>
          <a:sx n="115" d="100"/>
          <a:sy n="115" d="100"/>
        </p:scale>
        <p:origin x="1632" y="84"/>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80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image" Target="../media/image7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image" Target="../media/image7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7311E-1254-4089-B44F-CA7D052128FC}"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59E6E44F-EA49-402F-9DFA-AA506C698FAE}">
      <dgm:prSet phldrT="[Text]"/>
      <dgm:spPr/>
      <dgm:t>
        <a:bodyPr/>
        <a:lstStyle/>
        <a:p>
          <a:r>
            <a:rPr lang="en-US" dirty="0" smtClean="0"/>
            <a:t>CAD </a:t>
          </a:r>
          <a:endParaRPr lang="en-US" dirty="0"/>
        </a:p>
      </dgm:t>
    </dgm:pt>
    <dgm:pt modelId="{1401252A-2549-41B4-9D3E-9F661550E9B0}" type="parTrans" cxnId="{68B23ED3-CD83-4070-96C9-398DD9570442}">
      <dgm:prSet/>
      <dgm:spPr/>
      <dgm:t>
        <a:bodyPr/>
        <a:lstStyle/>
        <a:p>
          <a:endParaRPr lang="en-US"/>
        </a:p>
      </dgm:t>
    </dgm:pt>
    <dgm:pt modelId="{3C5187FC-E6E7-4D57-988E-3F95FFA66500}" type="sibTrans" cxnId="{68B23ED3-CD83-4070-96C9-398DD957044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2000" r="-72000"/>
          </a:stretch>
        </a:blipFill>
      </dgm:spPr>
      <dgm:t>
        <a:bodyPr/>
        <a:lstStyle/>
        <a:p>
          <a:endParaRPr lang="en-US"/>
        </a:p>
      </dgm:t>
    </dgm:pt>
    <dgm:pt modelId="{05B92DE6-1BFF-446C-9AE3-AC5758727DA0}">
      <dgm:prSet phldrT="[Text]"/>
      <dgm:spPr/>
      <dgm:t>
        <a:bodyPr/>
        <a:lstStyle/>
        <a:p>
          <a:r>
            <a:rPr lang="en-US" dirty="0" smtClean="0"/>
            <a:t>Advance Meshing</a:t>
          </a:r>
          <a:endParaRPr lang="en-US" dirty="0"/>
        </a:p>
      </dgm:t>
    </dgm:pt>
    <dgm:pt modelId="{AEC6E312-5632-4D43-9CA1-D86E7989350C}" type="parTrans" cxnId="{29F2706F-B58C-4A8C-9C17-8E48FD94A641}">
      <dgm:prSet/>
      <dgm:spPr/>
      <dgm:t>
        <a:bodyPr/>
        <a:lstStyle/>
        <a:p>
          <a:endParaRPr lang="en-US"/>
        </a:p>
      </dgm:t>
    </dgm:pt>
    <dgm:pt modelId="{8CAB58E2-10E3-4E1D-B7DC-BB6A4903AE37}" type="sibTrans" cxnId="{29F2706F-B58C-4A8C-9C17-8E48FD94A641}">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8E9BDB04-0868-4F97-99E7-797265209605}">
      <dgm:prSet phldrT="[Text]"/>
      <dgm:spPr/>
      <dgm:t>
        <a:bodyPr/>
        <a:lstStyle/>
        <a:p>
          <a:r>
            <a:rPr lang="en-US" dirty="0" smtClean="0"/>
            <a:t>Sketching &amp; Styling</a:t>
          </a:r>
          <a:endParaRPr lang="en-US" dirty="0"/>
        </a:p>
      </dgm:t>
    </dgm:pt>
    <dgm:pt modelId="{B887ACE5-A9C7-4EAE-9229-8F50155B1A0D}" type="parTrans" cxnId="{BB8D4887-B1E2-46FC-ACAF-133E6D92FEAB}">
      <dgm:prSet/>
      <dgm:spPr/>
      <dgm:t>
        <a:bodyPr/>
        <a:lstStyle/>
        <a:p>
          <a:endParaRPr lang="en-US"/>
        </a:p>
      </dgm:t>
    </dgm:pt>
    <dgm:pt modelId="{B21C3785-2B41-4E65-8F46-35157768DFED}" type="sibTrans" cxnId="{BB8D4887-B1E2-46FC-ACAF-133E6D92FEAB}">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54618036-90DA-4276-BBD0-5D8E1391856D}">
      <dgm:prSet phldrT="[Text]"/>
      <dgm:spPr/>
      <dgm:t>
        <a:bodyPr/>
        <a:lstStyle/>
        <a:p>
          <a:r>
            <a:rPr lang="en-US" dirty="0" smtClean="0"/>
            <a:t>FEA </a:t>
          </a:r>
          <a:endParaRPr lang="en-US" dirty="0"/>
        </a:p>
      </dgm:t>
    </dgm:pt>
    <dgm:pt modelId="{27492779-7197-4591-AF70-2C9B68A1775D}" type="parTrans" cxnId="{2C50723E-4AA6-4320-B867-52B12FA64307}">
      <dgm:prSet/>
      <dgm:spPr/>
      <dgm:t>
        <a:bodyPr/>
        <a:lstStyle/>
        <a:p>
          <a:endParaRPr lang="en-US"/>
        </a:p>
      </dgm:t>
    </dgm:pt>
    <dgm:pt modelId="{DCF76C08-55EC-4727-A80E-12CDEEE624AA}" type="sibTrans" cxnId="{2C50723E-4AA6-4320-B867-52B12FA6430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dgm:spPr>
      <dgm:t>
        <a:bodyPr/>
        <a:lstStyle/>
        <a:p>
          <a:endParaRPr lang="en-US"/>
        </a:p>
      </dgm:t>
    </dgm:pt>
    <dgm:pt modelId="{96FDEA73-D006-4B34-8411-780D6889A9AB}">
      <dgm:prSet phldrT="[Text]"/>
      <dgm:spPr/>
      <dgm:t>
        <a:bodyPr/>
        <a:lstStyle/>
        <a:p>
          <a:r>
            <a:rPr lang="en-US" dirty="0" smtClean="0"/>
            <a:t>Surfacing &amp; Rendering</a:t>
          </a:r>
          <a:endParaRPr lang="en-US" dirty="0"/>
        </a:p>
      </dgm:t>
    </dgm:pt>
    <dgm:pt modelId="{8A8F1BC0-8AA2-47FB-BBC8-20FFD4675479}" type="parTrans" cxnId="{4980C6D0-6B41-469C-A836-D6E5025CBEC2}">
      <dgm:prSet/>
      <dgm:spPr/>
      <dgm:t>
        <a:bodyPr/>
        <a:lstStyle/>
        <a:p>
          <a:endParaRPr lang="en-US"/>
        </a:p>
      </dgm:t>
    </dgm:pt>
    <dgm:pt modelId="{D7B60E48-5C0F-47E3-BE56-3AC8BDA1BE0B}" type="sibTrans" cxnId="{4980C6D0-6B41-469C-A836-D6E5025CBEC2}">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7E222339-C2AE-4A41-B9F4-636945482027}" type="pres">
      <dgm:prSet presAssocID="{9D47311E-1254-4089-B44F-CA7D052128FC}" presName="Name0" presStyleCnt="0">
        <dgm:presLayoutVars>
          <dgm:chMax val="21"/>
          <dgm:chPref val="21"/>
        </dgm:presLayoutVars>
      </dgm:prSet>
      <dgm:spPr/>
      <dgm:t>
        <a:bodyPr/>
        <a:lstStyle/>
        <a:p>
          <a:endParaRPr lang="en-US"/>
        </a:p>
      </dgm:t>
    </dgm:pt>
    <dgm:pt modelId="{346EBDCE-7FC5-4E16-AFC7-C1923032FF66}" type="pres">
      <dgm:prSet presAssocID="{59E6E44F-EA49-402F-9DFA-AA506C698FAE}" presName="text1" presStyleCnt="0"/>
      <dgm:spPr/>
    </dgm:pt>
    <dgm:pt modelId="{B4158E40-A4E7-47AE-B15D-830E810D0DEE}" type="pres">
      <dgm:prSet presAssocID="{59E6E44F-EA49-402F-9DFA-AA506C698FAE}" presName="textRepeatNode" presStyleLbl="alignNode1" presStyleIdx="0" presStyleCnt="5">
        <dgm:presLayoutVars>
          <dgm:chMax val="0"/>
          <dgm:chPref val="0"/>
          <dgm:bulletEnabled val="1"/>
        </dgm:presLayoutVars>
      </dgm:prSet>
      <dgm:spPr/>
      <dgm:t>
        <a:bodyPr/>
        <a:lstStyle/>
        <a:p>
          <a:endParaRPr lang="en-US"/>
        </a:p>
      </dgm:t>
    </dgm:pt>
    <dgm:pt modelId="{5FD6763E-BEF3-44B9-90E0-C11AC4ABAA96}" type="pres">
      <dgm:prSet presAssocID="{59E6E44F-EA49-402F-9DFA-AA506C698FAE}" presName="textaccent1" presStyleCnt="0"/>
      <dgm:spPr/>
    </dgm:pt>
    <dgm:pt modelId="{0F8F286C-8226-45C2-8669-BFE5F44605D0}" type="pres">
      <dgm:prSet presAssocID="{59E6E44F-EA49-402F-9DFA-AA506C698FAE}" presName="accentRepeatNode" presStyleLbl="solidAlignAcc1" presStyleIdx="0" presStyleCnt="10"/>
      <dgm:spPr/>
    </dgm:pt>
    <dgm:pt modelId="{8DA906EC-6794-4CBC-B804-C4E6DBF2452A}" type="pres">
      <dgm:prSet presAssocID="{3C5187FC-E6E7-4D57-988E-3F95FFA66500}" presName="image1" presStyleCnt="0"/>
      <dgm:spPr/>
    </dgm:pt>
    <dgm:pt modelId="{1897C598-CF1E-47E0-A051-E168BE4AD4B4}" type="pres">
      <dgm:prSet presAssocID="{3C5187FC-E6E7-4D57-988E-3F95FFA66500}" presName="imageRepeatNode" presStyleLbl="alignAcc1" presStyleIdx="0" presStyleCnt="5"/>
      <dgm:spPr/>
      <dgm:t>
        <a:bodyPr/>
        <a:lstStyle/>
        <a:p>
          <a:endParaRPr lang="en-US"/>
        </a:p>
      </dgm:t>
    </dgm:pt>
    <dgm:pt modelId="{DE1525BB-7411-4D00-AE7E-51297976CC72}" type="pres">
      <dgm:prSet presAssocID="{3C5187FC-E6E7-4D57-988E-3F95FFA66500}" presName="imageaccent1" presStyleCnt="0"/>
      <dgm:spPr/>
    </dgm:pt>
    <dgm:pt modelId="{61C4E12F-6023-49D0-83A5-03C0AE0AC2D5}" type="pres">
      <dgm:prSet presAssocID="{3C5187FC-E6E7-4D57-988E-3F95FFA66500}" presName="accentRepeatNode" presStyleLbl="solidAlignAcc1" presStyleIdx="1" presStyleCnt="10"/>
      <dgm:spPr/>
    </dgm:pt>
    <dgm:pt modelId="{3EC0A7B3-8654-4FAB-B417-D7F072CE6388}" type="pres">
      <dgm:prSet presAssocID="{05B92DE6-1BFF-446C-9AE3-AC5758727DA0}" presName="text2" presStyleCnt="0"/>
      <dgm:spPr/>
    </dgm:pt>
    <dgm:pt modelId="{5253114F-1D7F-4D33-9B1C-30644D9FC56D}" type="pres">
      <dgm:prSet presAssocID="{05B92DE6-1BFF-446C-9AE3-AC5758727DA0}" presName="textRepeatNode" presStyleLbl="alignNode1" presStyleIdx="1" presStyleCnt="5">
        <dgm:presLayoutVars>
          <dgm:chMax val="0"/>
          <dgm:chPref val="0"/>
          <dgm:bulletEnabled val="1"/>
        </dgm:presLayoutVars>
      </dgm:prSet>
      <dgm:spPr/>
      <dgm:t>
        <a:bodyPr/>
        <a:lstStyle/>
        <a:p>
          <a:endParaRPr lang="en-US"/>
        </a:p>
      </dgm:t>
    </dgm:pt>
    <dgm:pt modelId="{7AAEF685-06D4-4CF7-9A37-D9EF9F03428F}" type="pres">
      <dgm:prSet presAssocID="{05B92DE6-1BFF-446C-9AE3-AC5758727DA0}" presName="textaccent2" presStyleCnt="0"/>
      <dgm:spPr/>
    </dgm:pt>
    <dgm:pt modelId="{6CB9DC05-6121-4962-BC6B-EC1D272EC8FB}" type="pres">
      <dgm:prSet presAssocID="{05B92DE6-1BFF-446C-9AE3-AC5758727DA0}" presName="accentRepeatNode" presStyleLbl="solidAlignAcc1" presStyleIdx="2" presStyleCnt="10"/>
      <dgm:spPr/>
    </dgm:pt>
    <dgm:pt modelId="{E1C238BC-78FF-4C7C-984E-800B805CE49B}" type="pres">
      <dgm:prSet presAssocID="{8CAB58E2-10E3-4E1D-B7DC-BB6A4903AE37}" presName="image2" presStyleCnt="0"/>
      <dgm:spPr/>
    </dgm:pt>
    <dgm:pt modelId="{4717C8FB-7CE9-48E8-80EB-19A204070637}" type="pres">
      <dgm:prSet presAssocID="{8CAB58E2-10E3-4E1D-B7DC-BB6A4903AE37}" presName="imageRepeatNode" presStyleLbl="alignAcc1" presStyleIdx="1" presStyleCnt="5"/>
      <dgm:spPr/>
      <dgm:t>
        <a:bodyPr/>
        <a:lstStyle/>
        <a:p>
          <a:endParaRPr lang="en-US"/>
        </a:p>
      </dgm:t>
    </dgm:pt>
    <dgm:pt modelId="{37D2D801-C4B1-46BE-8685-9AE40001CE72}" type="pres">
      <dgm:prSet presAssocID="{8CAB58E2-10E3-4E1D-B7DC-BB6A4903AE37}" presName="imageaccent2" presStyleCnt="0"/>
      <dgm:spPr/>
    </dgm:pt>
    <dgm:pt modelId="{0DF30378-16BD-42BA-8919-8A0D758AA894}" type="pres">
      <dgm:prSet presAssocID="{8CAB58E2-10E3-4E1D-B7DC-BB6A4903AE37}" presName="accentRepeatNode" presStyleLbl="solidAlignAcc1" presStyleIdx="3" presStyleCnt="10"/>
      <dgm:spPr/>
    </dgm:pt>
    <dgm:pt modelId="{851824D5-764F-4442-BC80-2BF074E6F0E0}" type="pres">
      <dgm:prSet presAssocID="{8E9BDB04-0868-4F97-99E7-797265209605}" presName="text3" presStyleCnt="0"/>
      <dgm:spPr/>
    </dgm:pt>
    <dgm:pt modelId="{E0A73B58-1008-49DB-B166-A0214E245BD0}" type="pres">
      <dgm:prSet presAssocID="{8E9BDB04-0868-4F97-99E7-797265209605}" presName="textRepeatNode" presStyleLbl="alignNode1" presStyleIdx="2" presStyleCnt="5">
        <dgm:presLayoutVars>
          <dgm:chMax val="0"/>
          <dgm:chPref val="0"/>
          <dgm:bulletEnabled val="1"/>
        </dgm:presLayoutVars>
      </dgm:prSet>
      <dgm:spPr/>
      <dgm:t>
        <a:bodyPr/>
        <a:lstStyle/>
        <a:p>
          <a:endParaRPr lang="en-US"/>
        </a:p>
      </dgm:t>
    </dgm:pt>
    <dgm:pt modelId="{6FF48344-D735-43CE-A73B-9F0D55D91A30}" type="pres">
      <dgm:prSet presAssocID="{8E9BDB04-0868-4F97-99E7-797265209605}" presName="textaccent3" presStyleCnt="0"/>
      <dgm:spPr/>
    </dgm:pt>
    <dgm:pt modelId="{7C53D9DA-AB84-4EC1-83ED-8BA85DFA5F01}" type="pres">
      <dgm:prSet presAssocID="{8E9BDB04-0868-4F97-99E7-797265209605}" presName="accentRepeatNode" presStyleLbl="solidAlignAcc1" presStyleIdx="4" presStyleCnt="10"/>
      <dgm:spPr/>
    </dgm:pt>
    <dgm:pt modelId="{A36C9136-D1F3-473E-98F9-7B9DA09960EF}" type="pres">
      <dgm:prSet presAssocID="{B21C3785-2B41-4E65-8F46-35157768DFED}" presName="image3" presStyleCnt="0"/>
      <dgm:spPr/>
    </dgm:pt>
    <dgm:pt modelId="{0A1069D1-2371-4CEA-BE61-F83C9A7488E1}" type="pres">
      <dgm:prSet presAssocID="{B21C3785-2B41-4E65-8F46-35157768DFED}" presName="imageRepeatNode" presStyleLbl="alignAcc1" presStyleIdx="2" presStyleCnt="5"/>
      <dgm:spPr/>
      <dgm:t>
        <a:bodyPr/>
        <a:lstStyle/>
        <a:p>
          <a:endParaRPr lang="en-US"/>
        </a:p>
      </dgm:t>
    </dgm:pt>
    <dgm:pt modelId="{DF20362F-A924-4A45-BCEA-04A89FE251E6}" type="pres">
      <dgm:prSet presAssocID="{B21C3785-2B41-4E65-8F46-35157768DFED}" presName="imageaccent3" presStyleCnt="0"/>
      <dgm:spPr/>
    </dgm:pt>
    <dgm:pt modelId="{E4189F7D-AAC6-43F1-B497-BD1683EB2C14}" type="pres">
      <dgm:prSet presAssocID="{B21C3785-2B41-4E65-8F46-35157768DFED}" presName="accentRepeatNode" presStyleLbl="solidAlignAcc1" presStyleIdx="5" presStyleCnt="10"/>
      <dgm:spPr/>
    </dgm:pt>
    <dgm:pt modelId="{95D8F289-4D67-4312-8D06-6F4EA2A3EDB7}" type="pres">
      <dgm:prSet presAssocID="{54618036-90DA-4276-BBD0-5D8E1391856D}" presName="text4" presStyleCnt="0"/>
      <dgm:spPr/>
    </dgm:pt>
    <dgm:pt modelId="{CC6D2EEA-0916-4C08-B9E6-4B771D5B505A}" type="pres">
      <dgm:prSet presAssocID="{54618036-90DA-4276-BBD0-5D8E1391856D}" presName="textRepeatNode" presStyleLbl="alignNode1" presStyleIdx="3" presStyleCnt="5">
        <dgm:presLayoutVars>
          <dgm:chMax val="0"/>
          <dgm:chPref val="0"/>
          <dgm:bulletEnabled val="1"/>
        </dgm:presLayoutVars>
      </dgm:prSet>
      <dgm:spPr/>
      <dgm:t>
        <a:bodyPr/>
        <a:lstStyle/>
        <a:p>
          <a:endParaRPr lang="en-US"/>
        </a:p>
      </dgm:t>
    </dgm:pt>
    <dgm:pt modelId="{D143778A-AEFA-4FC2-BFE3-20E15C9015A6}" type="pres">
      <dgm:prSet presAssocID="{54618036-90DA-4276-BBD0-5D8E1391856D}" presName="textaccent4" presStyleCnt="0"/>
      <dgm:spPr/>
    </dgm:pt>
    <dgm:pt modelId="{0398E89C-4E90-4DD2-94BD-3705ED446498}" type="pres">
      <dgm:prSet presAssocID="{54618036-90DA-4276-BBD0-5D8E1391856D}" presName="accentRepeatNode" presStyleLbl="solidAlignAcc1" presStyleIdx="6" presStyleCnt="10"/>
      <dgm:spPr/>
    </dgm:pt>
    <dgm:pt modelId="{27DEC2E1-A9D3-4CF9-96CB-D99723AB0501}" type="pres">
      <dgm:prSet presAssocID="{DCF76C08-55EC-4727-A80E-12CDEEE624AA}" presName="image4" presStyleCnt="0"/>
      <dgm:spPr/>
    </dgm:pt>
    <dgm:pt modelId="{35A91ADD-80A8-47E2-9877-5890BF4B2489}" type="pres">
      <dgm:prSet presAssocID="{DCF76C08-55EC-4727-A80E-12CDEEE624AA}" presName="imageRepeatNode" presStyleLbl="alignAcc1" presStyleIdx="3" presStyleCnt="5"/>
      <dgm:spPr/>
      <dgm:t>
        <a:bodyPr/>
        <a:lstStyle/>
        <a:p>
          <a:endParaRPr lang="en-US"/>
        </a:p>
      </dgm:t>
    </dgm:pt>
    <dgm:pt modelId="{5457A05E-AA07-473A-B877-297B6FDA8704}" type="pres">
      <dgm:prSet presAssocID="{DCF76C08-55EC-4727-A80E-12CDEEE624AA}" presName="imageaccent4" presStyleCnt="0"/>
      <dgm:spPr/>
    </dgm:pt>
    <dgm:pt modelId="{742925FF-DDE4-4106-8701-15B992404294}" type="pres">
      <dgm:prSet presAssocID="{DCF76C08-55EC-4727-A80E-12CDEEE624AA}" presName="accentRepeatNode" presStyleLbl="solidAlignAcc1" presStyleIdx="7" presStyleCnt="10"/>
      <dgm:spPr/>
    </dgm:pt>
    <dgm:pt modelId="{BFB5065E-205A-4016-8E28-EFE37998E3CE}" type="pres">
      <dgm:prSet presAssocID="{96FDEA73-D006-4B34-8411-780D6889A9AB}" presName="text5" presStyleCnt="0"/>
      <dgm:spPr/>
    </dgm:pt>
    <dgm:pt modelId="{895ABF0D-A843-4917-8C9F-6D2C7114887C}" type="pres">
      <dgm:prSet presAssocID="{96FDEA73-D006-4B34-8411-780D6889A9AB}" presName="textRepeatNode" presStyleLbl="alignNode1" presStyleIdx="4" presStyleCnt="5">
        <dgm:presLayoutVars>
          <dgm:chMax val="0"/>
          <dgm:chPref val="0"/>
          <dgm:bulletEnabled val="1"/>
        </dgm:presLayoutVars>
      </dgm:prSet>
      <dgm:spPr/>
      <dgm:t>
        <a:bodyPr/>
        <a:lstStyle/>
        <a:p>
          <a:endParaRPr lang="en-US"/>
        </a:p>
      </dgm:t>
    </dgm:pt>
    <dgm:pt modelId="{CA09E0E1-3CA2-4DEC-BBDE-EA8B8605B320}" type="pres">
      <dgm:prSet presAssocID="{96FDEA73-D006-4B34-8411-780D6889A9AB}" presName="textaccent5" presStyleCnt="0"/>
      <dgm:spPr/>
    </dgm:pt>
    <dgm:pt modelId="{443CD981-56AC-4F5B-B780-BF868FFBD5A9}" type="pres">
      <dgm:prSet presAssocID="{96FDEA73-D006-4B34-8411-780D6889A9AB}" presName="accentRepeatNode" presStyleLbl="solidAlignAcc1" presStyleIdx="8" presStyleCnt="10"/>
      <dgm:spPr/>
    </dgm:pt>
    <dgm:pt modelId="{5A3FDD6F-DDC6-4506-8D11-ED1759C6C38F}" type="pres">
      <dgm:prSet presAssocID="{D7B60E48-5C0F-47E3-BE56-3AC8BDA1BE0B}" presName="image5" presStyleCnt="0"/>
      <dgm:spPr/>
    </dgm:pt>
    <dgm:pt modelId="{45BAB367-C8E0-4801-9E24-CA3534928AAA}" type="pres">
      <dgm:prSet presAssocID="{D7B60E48-5C0F-47E3-BE56-3AC8BDA1BE0B}" presName="imageRepeatNode" presStyleLbl="alignAcc1" presStyleIdx="4" presStyleCnt="5"/>
      <dgm:spPr/>
      <dgm:t>
        <a:bodyPr/>
        <a:lstStyle/>
        <a:p>
          <a:endParaRPr lang="en-US"/>
        </a:p>
      </dgm:t>
    </dgm:pt>
    <dgm:pt modelId="{98DA2765-5704-401E-A95C-88D0370820D5}" type="pres">
      <dgm:prSet presAssocID="{D7B60E48-5C0F-47E3-BE56-3AC8BDA1BE0B}" presName="imageaccent5" presStyleCnt="0"/>
      <dgm:spPr/>
    </dgm:pt>
    <dgm:pt modelId="{AB291163-AA36-4906-B412-B728C8836EF8}" type="pres">
      <dgm:prSet presAssocID="{D7B60E48-5C0F-47E3-BE56-3AC8BDA1BE0B}" presName="accentRepeatNode" presStyleLbl="solidAlignAcc1" presStyleIdx="9" presStyleCnt="10"/>
      <dgm:spPr/>
    </dgm:pt>
  </dgm:ptLst>
  <dgm:cxnLst>
    <dgm:cxn modelId="{443D500F-AB9A-457B-BE75-8B67E243D450}" type="presOf" srcId="{3C5187FC-E6E7-4D57-988E-3F95FFA66500}" destId="{1897C598-CF1E-47E0-A051-E168BE4AD4B4}" srcOrd="0" destOrd="0" presId="urn:microsoft.com/office/officeart/2008/layout/HexagonCluster"/>
    <dgm:cxn modelId="{BB8D4887-B1E2-46FC-ACAF-133E6D92FEAB}" srcId="{9D47311E-1254-4089-B44F-CA7D052128FC}" destId="{8E9BDB04-0868-4F97-99E7-797265209605}" srcOrd="2" destOrd="0" parTransId="{B887ACE5-A9C7-4EAE-9229-8F50155B1A0D}" sibTransId="{B21C3785-2B41-4E65-8F46-35157768DFED}"/>
    <dgm:cxn modelId="{676C0138-B225-49FF-9523-1987CB5D3B39}" type="presOf" srcId="{8CAB58E2-10E3-4E1D-B7DC-BB6A4903AE37}" destId="{4717C8FB-7CE9-48E8-80EB-19A204070637}" srcOrd="0" destOrd="0" presId="urn:microsoft.com/office/officeart/2008/layout/HexagonCluster"/>
    <dgm:cxn modelId="{4980C6D0-6B41-469C-A836-D6E5025CBEC2}" srcId="{9D47311E-1254-4089-B44F-CA7D052128FC}" destId="{96FDEA73-D006-4B34-8411-780D6889A9AB}" srcOrd="4" destOrd="0" parTransId="{8A8F1BC0-8AA2-47FB-BBC8-20FFD4675479}" sibTransId="{D7B60E48-5C0F-47E3-BE56-3AC8BDA1BE0B}"/>
    <dgm:cxn modelId="{326F4EF8-3778-4992-8F53-45260D668CBC}" type="presOf" srcId="{54618036-90DA-4276-BBD0-5D8E1391856D}" destId="{CC6D2EEA-0916-4C08-B9E6-4B771D5B505A}" srcOrd="0" destOrd="0" presId="urn:microsoft.com/office/officeart/2008/layout/HexagonCluster"/>
    <dgm:cxn modelId="{ECC370A9-5E09-490A-8162-9423678A49F0}" type="presOf" srcId="{B21C3785-2B41-4E65-8F46-35157768DFED}" destId="{0A1069D1-2371-4CEA-BE61-F83C9A7488E1}" srcOrd="0" destOrd="0" presId="urn:microsoft.com/office/officeart/2008/layout/HexagonCluster"/>
    <dgm:cxn modelId="{1DA11FBD-1E92-44CC-BCE3-2290AAF046F9}" type="presOf" srcId="{05B92DE6-1BFF-446C-9AE3-AC5758727DA0}" destId="{5253114F-1D7F-4D33-9B1C-30644D9FC56D}" srcOrd="0" destOrd="0" presId="urn:microsoft.com/office/officeart/2008/layout/HexagonCluster"/>
    <dgm:cxn modelId="{68B23ED3-CD83-4070-96C9-398DD9570442}" srcId="{9D47311E-1254-4089-B44F-CA7D052128FC}" destId="{59E6E44F-EA49-402F-9DFA-AA506C698FAE}" srcOrd="0" destOrd="0" parTransId="{1401252A-2549-41B4-9D3E-9F661550E9B0}" sibTransId="{3C5187FC-E6E7-4D57-988E-3F95FFA66500}"/>
    <dgm:cxn modelId="{4CD5FA7D-F257-4F7A-AE47-42CA62E2B7CF}" type="presOf" srcId="{DCF76C08-55EC-4727-A80E-12CDEEE624AA}" destId="{35A91ADD-80A8-47E2-9877-5890BF4B2489}" srcOrd="0" destOrd="0" presId="urn:microsoft.com/office/officeart/2008/layout/HexagonCluster"/>
    <dgm:cxn modelId="{30393FC7-B1A0-4B3A-9F7C-70D25E2E76EA}" type="presOf" srcId="{9D47311E-1254-4089-B44F-CA7D052128FC}" destId="{7E222339-C2AE-4A41-B9F4-636945482027}" srcOrd="0" destOrd="0" presId="urn:microsoft.com/office/officeart/2008/layout/HexagonCluster"/>
    <dgm:cxn modelId="{6354A53D-75D7-4D49-8A18-37B4724DA796}" type="presOf" srcId="{96FDEA73-D006-4B34-8411-780D6889A9AB}" destId="{895ABF0D-A843-4917-8C9F-6D2C7114887C}" srcOrd="0" destOrd="0" presId="urn:microsoft.com/office/officeart/2008/layout/HexagonCluster"/>
    <dgm:cxn modelId="{8E87BFF5-DEDC-4AD1-94AE-31B8636C94EF}" type="presOf" srcId="{D7B60E48-5C0F-47E3-BE56-3AC8BDA1BE0B}" destId="{45BAB367-C8E0-4801-9E24-CA3534928AAA}" srcOrd="0" destOrd="0" presId="urn:microsoft.com/office/officeart/2008/layout/HexagonCluster"/>
    <dgm:cxn modelId="{1B82E7A0-85C4-42FA-BCB6-043923A08050}" type="presOf" srcId="{59E6E44F-EA49-402F-9DFA-AA506C698FAE}" destId="{B4158E40-A4E7-47AE-B15D-830E810D0DEE}" srcOrd="0" destOrd="0" presId="urn:microsoft.com/office/officeart/2008/layout/HexagonCluster"/>
    <dgm:cxn modelId="{29F2706F-B58C-4A8C-9C17-8E48FD94A641}" srcId="{9D47311E-1254-4089-B44F-CA7D052128FC}" destId="{05B92DE6-1BFF-446C-9AE3-AC5758727DA0}" srcOrd="1" destOrd="0" parTransId="{AEC6E312-5632-4D43-9CA1-D86E7989350C}" sibTransId="{8CAB58E2-10E3-4E1D-B7DC-BB6A4903AE37}"/>
    <dgm:cxn modelId="{0A24242B-1FAB-41D0-A42F-CAA0F54CCDE6}" type="presOf" srcId="{8E9BDB04-0868-4F97-99E7-797265209605}" destId="{E0A73B58-1008-49DB-B166-A0214E245BD0}" srcOrd="0" destOrd="0" presId="urn:microsoft.com/office/officeart/2008/layout/HexagonCluster"/>
    <dgm:cxn modelId="{2C50723E-4AA6-4320-B867-52B12FA64307}" srcId="{9D47311E-1254-4089-B44F-CA7D052128FC}" destId="{54618036-90DA-4276-BBD0-5D8E1391856D}" srcOrd="3" destOrd="0" parTransId="{27492779-7197-4591-AF70-2C9B68A1775D}" sibTransId="{DCF76C08-55EC-4727-A80E-12CDEEE624AA}"/>
    <dgm:cxn modelId="{8F7CCEEB-7F42-4971-8898-287E070E45A9}" type="presParOf" srcId="{7E222339-C2AE-4A41-B9F4-636945482027}" destId="{346EBDCE-7FC5-4E16-AFC7-C1923032FF66}" srcOrd="0" destOrd="0" presId="urn:microsoft.com/office/officeart/2008/layout/HexagonCluster"/>
    <dgm:cxn modelId="{B4498B27-618D-44FB-86FD-41A9078C9706}" type="presParOf" srcId="{346EBDCE-7FC5-4E16-AFC7-C1923032FF66}" destId="{B4158E40-A4E7-47AE-B15D-830E810D0DEE}" srcOrd="0" destOrd="0" presId="urn:microsoft.com/office/officeart/2008/layout/HexagonCluster"/>
    <dgm:cxn modelId="{B29B8DAA-9181-471D-A3D4-F60445DAF7BC}" type="presParOf" srcId="{7E222339-C2AE-4A41-B9F4-636945482027}" destId="{5FD6763E-BEF3-44B9-90E0-C11AC4ABAA96}" srcOrd="1" destOrd="0" presId="urn:microsoft.com/office/officeart/2008/layout/HexagonCluster"/>
    <dgm:cxn modelId="{2658EEB2-F07A-4590-83E0-19DDC278BBB9}" type="presParOf" srcId="{5FD6763E-BEF3-44B9-90E0-C11AC4ABAA96}" destId="{0F8F286C-8226-45C2-8669-BFE5F44605D0}" srcOrd="0" destOrd="0" presId="urn:microsoft.com/office/officeart/2008/layout/HexagonCluster"/>
    <dgm:cxn modelId="{AD38A84E-2045-40E1-B5D6-1BE596494A53}" type="presParOf" srcId="{7E222339-C2AE-4A41-B9F4-636945482027}" destId="{8DA906EC-6794-4CBC-B804-C4E6DBF2452A}" srcOrd="2" destOrd="0" presId="urn:microsoft.com/office/officeart/2008/layout/HexagonCluster"/>
    <dgm:cxn modelId="{7F643E16-F3B0-4275-B713-EB04BBBA26E9}" type="presParOf" srcId="{8DA906EC-6794-4CBC-B804-C4E6DBF2452A}" destId="{1897C598-CF1E-47E0-A051-E168BE4AD4B4}" srcOrd="0" destOrd="0" presId="urn:microsoft.com/office/officeart/2008/layout/HexagonCluster"/>
    <dgm:cxn modelId="{B0DD59FB-6566-4065-BD86-5DADAB8821C8}" type="presParOf" srcId="{7E222339-C2AE-4A41-B9F4-636945482027}" destId="{DE1525BB-7411-4D00-AE7E-51297976CC72}" srcOrd="3" destOrd="0" presId="urn:microsoft.com/office/officeart/2008/layout/HexagonCluster"/>
    <dgm:cxn modelId="{591BAB32-D53F-4D60-B5EF-C82842353608}" type="presParOf" srcId="{DE1525BB-7411-4D00-AE7E-51297976CC72}" destId="{61C4E12F-6023-49D0-83A5-03C0AE0AC2D5}" srcOrd="0" destOrd="0" presId="urn:microsoft.com/office/officeart/2008/layout/HexagonCluster"/>
    <dgm:cxn modelId="{77371ABC-FAFF-41CF-913B-24A1C19DA50B}" type="presParOf" srcId="{7E222339-C2AE-4A41-B9F4-636945482027}" destId="{3EC0A7B3-8654-4FAB-B417-D7F072CE6388}" srcOrd="4" destOrd="0" presId="urn:microsoft.com/office/officeart/2008/layout/HexagonCluster"/>
    <dgm:cxn modelId="{FFBF1C3F-91A9-4205-80DA-B65774D776B7}" type="presParOf" srcId="{3EC0A7B3-8654-4FAB-B417-D7F072CE6388}" destId="{5253114F-1D7F-4D33-9B1C-30644D9FC56D}" srcOrd="0" destOrd="0" presId="urn:microsoft.com/office/officeart/2008/layout/HexagonCluster"/>
    <dgm:cxn modelId="{82049C99-48A9-42F1-A8FA-ED6EDE086468}" type="presParOf" srcId="{7E222339-C2AE-4A41-B9F4-636945482027}" destId="{7AAEF685-06D4-4CF7-9A37-D9EF9F03428F}" srcOrd="5" destOrd="0" presId="urn:microsoft.com/office/officeart/2008/layout/HexagonCluster"/>
    <dgm:cxn modelId="{4E81FDD6-555F-4F47-BC18-178BF0CF8C5A}" type="presParOf" srcId="{7AAEF685-06D4-4CF7-9A37-D9EF9F03428F}" destId="{6CB9DC05-6121-4962-BC6B-EC1D272EC8FB}" srcOrd="0" destOrd="0" presId="urn:microsoft.com/office/officeart/2008/layout/HexagonCluster"/>
    <dgm:cxn modelId="{CA854376-B749-4800-AC97-2431B4E7958F}" type="presParOf" srcId="{7E222339-C2AE-4A41-B9F4-636945482027}" destId="{E1C238BC-78FF-4C7C-984E-800B805CE49B}" srcOrd="6" destOrd="0" presId="urn:microsoft.com/office/officeart/2008/layout/HexagonCluster"/>
    <dgm:cxn modelId="{A35C56D7-E894-4624-8A50-06BE9EED5D79}" type="presParOf" srcId="{E1C238BC-78FF-4C7C-984E-800B805CE49B}" destId="{4717C8FB-7CE9-48E8-80EB-19A204070637}" srcOrd="0" destOrd="0" presId="urn:microsoft.com/office/officeart/2008/layout/HexagonCluster"/>
    <dgm:cxn modelId="{07EDC866-42F3-4B98-A7CE-EA104FACC12F}" type="presParOf" srcId="{7E222339-C2AE-4A41-B9F4-636945482027}" destId="{37D2D801-C4B1-46BE-8685-9AE40001CE72}" srcOrd="7" destOrd="0" presId="urn:microsoft.com/office/officeart/2008/layout/HexagonCluster"/>
    <dgm:cxn modelId="{38032E8A-0A4F-4210-AB23-78E90ECF7903}" type="presParOf" srcId="{37D2D801-C4B1-46BE-8685-9AE40001CE72}" destId="{0DF30378-16BD-42BA-8919-8A0D758AA894}" srcOrd="0" destOrd="0" presId="urn:microsoft.com/office/officeart/2008/layout/HexagonCluster"/>
    <dgm:cxn modelId="{F48E801C-7449-4B88-8821-0306552E5BB2}" type="presParOf" srcId="{7E222339-C2AE-4A41-B9F4-636945482027}" destId="{851824D5-764F-4442-BC80-2BF074E6F0E0}" srcOrd="8" destOrd="0" presId="urn:microsoft.com/office/officeart/2008/layout/HexagonCluster"/>
    <dgm:cxn modelId="{09BA19FC-024E-40D0-BCC2-953BBEB6AFE7}" type="presParOf" srcId="{851824D5-764F-4442-BC80-2BF074E6F0E0}" destId="{E0A73B58-1008-49DB-B166-A0214E245BD0}" srcOrd="0" destOrd="0" presId="urn:microsoft.com/office/officeart/2008/layout/HexagonCluster"/>
    <dgm:cxn modelId="{3806F665-A5F2-46C3-B0F4-5F8B5456242B}" type="presParOf" srcId="{7E222339-C2AE-4A41-B9F4-636945482027}" destId="{6FF48344-D735-43CE-A73B-9F0D55D91A30}" srcOrd="9" destOrd="0" presId="urn:microsoft.com/office/officeart/2008/layout/HexagonCluster"/>
    <dgm:cxn modelId="{1BDEC32F-57EE-4CA7-BA7F-0111C27BE22C}" type="presParOf" srcId="{6FF48344-D735-43CE-A73B-9F0D55D91A30}" destId="{7C53D9DA-AB84-4EC1-83ED-8BA85DFA5F01}" srcOrd="0" destOrd="0" presId="urn:microsoft.com/office/officeart/2008/layout/HexagonCluster"/>
    <dgm:cxn modelId="{CD35314A-5B6B-4DBB-918D-9B3484339BD8}" type="presParOf" srcId="{7E222339-C2AE-4A41-B9F4-636945482027}" destId="{A36C9136-D1F3-473E-98F9-7B9DA09960EF}" srcOrd="10" destOrd="0" presId="urn:microsoft.com/office/officeart/2008/layout/HexagonCluster"/>
    <dgm:cxn modelId="{173CEDB0-B829-4CE3-96CE-2CEBFB8FEE6E}" type="presParOf" srcId="{A36C9136-D1F3-473E-98F9-7B9DA09960EF}" destId="{0A1069D1-2371-4CEA-BE61-F83C9A7488E1}" srcOrd="0" destOrd="0" presId="urn:microsoft.com/office/officeart/2008/layout/HexagonCluster"/>
    <dgm:cxn modelId="{9D8E4D0C-D479-48DF-A55A-F5D932CAC86B}" type="presParOf" srcId="{7E222339-C2AE-4A41-B9F4-636945482027}" destId="{DF20362F-A924-4A45-BCEA-04A89FE251E6}" srcOrd="11" destOrd="0" presId="urn:microsoft.com/office/officeart/2008/layout/HexagonCluster"/>
    <dgm:cxn modelId="{D884C1AC-B105-40CF-BC1B-243DB0F93C9C}" type="presParOf" srcId="{DF20362F-A924-4A45-BCEA-04A89FE251E6}" destId="{E4189F7D-AAC6-43F1-B497-BD1683EB2C14}" srcOrd="0" destOrd="0" presId="urn:microsoft.com/office/officeart/2008/layout/HexagonCluster"/>
    <dgm:cxn modelId="{6E9C8884-18B4-42B9-9B4B-2F66F205F557}" type="presParOf" srcId="{7E222339-C2AE-4A41-B9F4-636945482027}" destId="{95D8F289-4D67-4312-8D06-6F4EA2A3EDB7}" srcOrd="12" destOrd="0" presId="urn:microsoft.com/office/officeart/2008/layout/HexagonCluster"/>
    <dgm:cxn modelId="{252BF530-41FB-4AAA-A316-ADA82D42140E}" type="presParOf" srcId="{95D8F289-4D67-4312-8D06-6F4EA2A3EDB7}" destId="{CC6D2EEA-0916-4C08-B9E6-4B771D5B505A}" srcOrd="0" destOrd="0" presId="urn:microsoft.com/office/officeart/2008/layout/HexagonCluster"/>
    <dgm:cxn modelId="{307A5DEE-A317-4DE3-A589-21D42BF933B7}" type="presParOf" srcId="{7E222339-C2AE-4A41-B9F4-636945482027}" destId="{D143778A-AEFA-4FC2-BFE3-20E15C9015A6}" srcOrd="13" destOrd="0" presId="urn:microsoft.com/office/officeart/2008/layout/HexagonCluster"/>
    <dgm:cxn modelId="{BEC8D053-0F4B-4FF5-B9F7-5E37384F20B2}" type="presParOf" srcId="{D143778A-AEFA-4FC2-BFE3-20E15C9015A6}" destId="{0398E89C-4E90-4DD2-94BD-3705ED446498}" srcOrd="0" destOrd="0" presId="urn:microsoft.com/office/officeart/2008/layout/HexagonCluster"/>
    <dgm:cxn modelId="{CD4EA2C6-90F4-4FD9-8A4E-05677FC0D753}" type="presParOf" srcId="{7E222339-C2AE-4A41-B9F4-636945482027}" destId="{27DEC2E1-A9D3-4CF9-96CB-D99723AB0501}" srcOrd="14" destOrd="0" presId="urn:microsoft.com/office/officeart/2008/layout/HexagonCluster"/>
    <dgm:cxn modelId="{1222D1CE-0F47-494A-88D9-1431E8685E7B}" type="presParOf" srcId="{27DEC2E1-A9D3-4CF9-96CB-D99723AB0501}" destId="{35A91ADD-80A8-47E2-9877-5890BF4B2489}" srcOrd="0" destOrd="0" presId="urn:microsoft.com/office/officeart/2008/layout/HexagonCluster"/>
    <dgm:cxn modelId="{2B62D47E-E47C-413F-8064-12A2085B792D}" type="presParOf" srcId="{7E222339-C2AE-4A41-B9F4-636945482027}" destId="{5457A05E-AA07-473A-B877-297B6FDA8704}" srcOrd="15" destOrd="0" presId="urn:microsoft.com/office/officeart/2008/layout/HexagonCluster"/>
    <dgm:cxn modelId="{0BF8F9C4-325E-445F-AA83-23D7B0BBDBC2}" type="presParOf" srcId="{5457A05E-AA07-473A-B877-297B6FDA8704}" destId="{742925FF-DDE4-4106-8701-15B992404294}" srcOrd="0" destOrd="0" presId="urn:microsoft.com/office/officeart/2008/layout/HexagonCluster"/>
    <dgm:cxn modelId="{2AE8C9DD-2995-4C69-86A5-2A84C0837457}" type="presParOf" srcId="{7E222339-C2AE-4A41-B9F4-636945482027}" destId="{BFB5065E-205A-4016-8E28-EFE37998E3CE}" srcOrd="16" destOrd="0" presId="urn:microsoft.com/office/officeart/2008/layout/HexagonCluster"/>
    <dgm:cxn modelId="{EEA847E3-C069-4A8B-89C6-A5B56C098845}" type="presParOf" srcId="{BFB5065E-205A-4016-8E28-EFE37998E3CE}" destId="{895ABF0D-A843-4917-8C9F-6D2C7114887C}" srcOrd="0" destOrd="0" presId="urn:microsoft.com/office/officeart/2008/layout/HexagonCluster"/>
    <dgm:cxn modelId="{8E6180D0-15D1-4B88-9117-C3FC1AD152DE}" type="presParOf" srcId="{7E222339-C2AE-4A41-B9F4-636945482027}" destId="{CA09E0E1-3CA2-4DEC-BBDE-EA8B8605B320}" srcOrd="17" destOrd="0" presId="urn:microsoft.com/office/officeart/2008/layout/HexagonCluster"/>
    <dgm:cxn modelId="{1FF66E01-1598-4539-922A-B3BA54E36608}" type="presParOf" srcId="{CA09E0E1-3CA2-4DEC-BBDE-EA8B8605B320}" destId="{443CD981-56AC-4F5B-B780-BF868FFBD5A9}" srcOrd="0" destOrd="0" presId="urn:microsoft.com/office/officeart/2008/layout/HexagonCluster"/>
    <dgm:cxn modelId="{505FC007-36AA-4FEE-B43D-40955D0AFB25}" type="presParOf" srcId="{7E222339-C2AE-4A41-B9F4-636945482027}" destId="{5A3FDD6F-DDC6-4506-8D11-ED1759C6C38F}" srcOrd="18" destOrd="0" presId="urn:microsoft.com/office/officeart/2008/layout/HexagonCluster"/>
    <dgm:cxn modelId="{B28FE0D0-9389-45E3-B588-B3D66A9622FC}" type="presParOf" srcId="{5A3FDD6F-DDC6-4506-8D11-ED1759C6C38F}" destId="{45BAB367-C8E0-4801-9E24-CA3534928AAA}" srcOrd="0" destOrd="0" presId="urn:microsoft.com/office/officeart/2008/layout/HexagonCluster"/>
    <dgm:cxn modelId="{A912A188-EC02-4B77-8D70-387BDD64316B}" type="presParOf" srcId="{7E222339-C2AE-4A41-B9F4-636945482027}" destId="{98DA2765-5704-401E-A95C-88D0370820D5}" srcOrd="19" destOrd="0" presId="urn:microsoft.com/office/officeart/2008/layout/HexagonCluster"/>
    <dgm:cxn modelId="{78D82A58-34DA-4BD5-A16E-E8D754AD40E4}" type="presParOf" srcId="{98DA2765-5704-401E-A95C-88D0370820D5}" destId="{AB291163-AA36-4906-B412-B728C8836EF8}"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6ADE30-80C6-0841-BAF0-3C891EFF76FC}" type="doc">
      <dgm:prSet loTypeId="urn:microsoft.com/office/officeart/2005/8/layout/vList3" loCatId="" qsTypeId="urn:microsoft.com/office/officeart/2005/8/quickstyle/simple2" qsCatId="simple" csTypeId="urn:microsoft.com/office/officeart/2005/8/colors/accent1_2" csCatId="accent1" phldr="1"/>
      <dgm:spPr/>
    </dgm:pt>
    <dgm:pt modelId="{02666E71-4AEE-1647-88C1-1F72D6BA21C0}">
      <dgm:prSet phldrT="[Text]"/>
      <dgm:spPr/>
      <dgm:t>
        <a:bodyPr/>
        <a:lstStyle/>
        <a:p>
          <a:r>
            <a:rPr lang="en-US" dirty="0" smtClean="0"/>
            <a:t>Complete Onsite </a:t>
          </a:r>
          <a:endParaRPr lang="en-US" dirty="0"/>
        </a:p>
      </dgm:t>
    </dgm:pt>
    <dgm:pt modelId="{C2F61305-C1AE-714E-B6EF-AEBED1651706}" type="parTrans" cxnId="{9BE3043F-7D8A-544D-AC3C-A80FA69CFE61}">
      <dgm:prSet/>
      <dgm:spPr/>
      <dgm:t>
        <a:bodyPr/>
        <a:lstStyle/>
        <a:p>
          <a:endParaRPr lang="en-US"/>
        </a:p>
      </dgm:t>
    </dgm:pt>
    <dgm:pt modelId="{E4A9FA48-B7A7-5947-9367-46EAA84050EE}" type="sibTrans" cxnId="{9BE3043F-7D8A-544D-AC3C-A80FA69CFE61}">
      <dgm:prSet/>
      <dgm:spPr/>
      <dgm:t>
        <a:bodyPr/>
        <a:lstStyle/>
        <a:p>
          <a:endParaRPr lang="en-US"/>
        </a:p>
      </dgm:t>
    </dgm:pt>
    <dgm:pt modelId="{B56E181D-A887-8E4F-81D0-B70E3A36F817}">
      <dgm:prSet phldrT="[Text]"/>
      <dgm:spPr/>
      <dgm:t>
        <a:bodyPr/>
        <a:lstStyle/>
        <a:p>
          <a:r>
            <a:rPr lang="en-US" dirty="0" smtClean="0"/>
            <a:t>Complete Offshore</a:t>
          </a:r>
          <a:endParaRPr lang="en-US" dirty="0"/>
        </a:p>
      </dgm:t>
    </dgm:pt>
    <dgm:pt modelId="{B20CF603-D445-E649-9824-E1A4AD8872F2}" type="parTrans" cxnId="{140B53B5-2D94-7646-9A2B-79CED41BEECE}">
      <dgm:prSet/>
      <dgm:spPr/>
      <dgm:t>
        <a:bodyPr/>
        <a:lstStyle/>
        <a:p>
          <a:endParaRPr lang="en-US"/>
        </a:p>
      </dgm:t>
    </dgm:pt>
    <dgm:pt modelId="{E3E6AC04-2D86-A145-9508-901CB9939DB2}" type="sibTrans" cxnId="{140B53B5-2D94-7646-9A2B-79CED41BEECE}">
      <dgm:prSet/>
      <dgm:spPr/>
      <dgm:t>
        <a:bodyPr/>
        <a:lstStyle/>
        <a:p>
          <a:endParaRPr lang="en-US"/>
        </a:p>
      </dgm:t>
    </dgm:pt>
    <dgm:pt modelId="{D252EDFD-4902-2F42-A5F6-45E245886310}">
      <dgm:prSet phldrT="[Text]"/>
      <dgm:spPr/>
      <dgm:t>
        <a:bodyPr/>
        <a:lstStyle/>
        <a:p>
          <a:r>
            <a:rPr lang="en-US" dirty="0" smtClean="0"/>
            <a:t>Onsite + Offshore</a:t>
          </a:r>
          <a:endParaRPr lang="en-US" dirty="0"/>
        </a:p>
      </dgm:t>
    </dgm:pt>
    <dgm:pt modelId="{8A1B0492-631E-C043-8C03-28D1354F296F}" type="parTrans" cxnId="{B256232F-728B-624A-8A4B-317C83A4EF4D}">
      <dgm:prSet/>
      <dgm:spPr/>
      <dgm:t>
        <a:bodyPr/>
        <a:lstStyle/>
        <a:p>
          <a:endParaRPr lang="en-US"/>
        </a:p>
      </dgm:t>
    </dgm:pt>
    <dgm:pt modelId="{51FF7723-F7CC-5F40-93C9-11FF4CF71ADF}" type="sibTrans" cxnId="{B256232F-728B-624A-8A4B-317C83A4EF4D}">
      <dgm:prSet/>
      <dgm:spPr/>
      <dgm:t>
        <a:bodyPr/>
        <a:lstStyle/>
        <a:p>
          <a:endParaRPr lang="en-US"/>
        </a:p>
      </dgm:t>
    </dgm:pt>
    <dgm:pt modelId="{3149B55F-5963-BF4F-AFF3-1D6791B8C035}" type="pres">
      <dgm:prSet presAssocID="{FC6ADE30-80C6-0841-BAF0-3C891EFF76FC}" presName="linearFlow" presStyleCnt="0">
        <dgm:presLayoutVars>
          <dgm:dir/>
          <dgm:resizeHandles val="exact"/>
        </dgm:presLayoutVars>
      </dgm:prSet>
      <dgm:spPr/>
    </dgm:pt>
    <dgm:pt modelId="{DE6E3F18-E21D-5F4D-B6A9-D611B6C6B02F}" type="pres">
      <dgm:prSet presAssocID="{02666E71-4AEE-1647-88C1-1F72D6BA21C0}" presName="composite" presStyleCnt="0"/>
      <dgm:spPr/>
    </dgm:pt>
    <dgm:pt modelId="{B2B68AA5-3468-444E-89BB-EF886DE1CA6E}" type="pres">
      <dgm:prSet presAssocID="{02666E71-4AEE-1647-88C1-1F72D6BA21C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E550B85C-418F-904A-AF89-25FD03B69467}" type="pres">
      <dgm:prSet presAssocID="{02666E71-4AEE-1647-88C1-1F72D6BA21C0}" presName="txShp" presStyleLbl="node1" presStyleIdx="0" presStyleCnt="3" custLinFactNeighborY="-7331">
        <dgm:presLayoutVars>
          <dgm:bulletEnabled val="1"/>
        </dgm:presLayoutVars>
      </dgm:prSet>
      <dgm:spPr/>
      <dgm:t>
        <a:bodyPr/>
        <a:lstStyle/>
        <a:p>
          <a:endParaRPr lang="en-US"/>
        </a:p>
      </dgm:t>
    </dgm:pt>
    <dgm:pt modelId="{66971306-7366-1141-AD5D-D1C9D3FBA7B5}" type="pres">
      <dgm:prSet presAssocID="{E4A9FA48-B7A7-5947-9367-46EAA84050EE}" presName="spacing" presStyleCnt="0"/>
      <dgm:spPr/>
    </dgm:pt>
    <dgm:pt modelId="{DF33DB58-A1D7-8C4C-BB5A-AA6D2566F393}" type="pres">
      <dgm:prSet presAssocID="{B56E181D-A887-8E4F-81D0-B70E3A36F817}" presName="composite" presStyleCnt="0"/>
      <dgm:spPr/>
    </dgm:pt>
    <dgm:pt modelId="{BA5118FE-B5D8-F043-96E2-464696F7149E}" type="pres">
      <dgm:prSet presAssocID="{B56E181D-A887-8E4F-81D0-B70E3A36F817}"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F32CECE6-5AA1-3C4A-AEE3-3D378C29DDCA}" type="pres">
      <dgm:prSet presAssocID="{B56E181D-A887-8E4F-81D0-B70E3A36F817}" presName="txShp" presStyleLbl="node1" presStyleIdx="1" presStyleCnt="3">
        <dgm:presLayoutVars>
          <dgm:bulletEnabled val="1"/>
        </dgm:presLayoutVars>
      </dgm:prSet>
      <dgm:spPr/>
      <dgm:t>
        <a:bodyPr/>
        <a:lstStyle/>
        <a:p>
          <a:endParaRPr lang="en-US"/>
        </a:p>
      </dgm:t>
    </dgm:pt>
    <dgm:pt modelId="{87E173F8-5C8C-0D4A-8C1D-9C02AE04AA34}" type="pres">
      <dgm:prSet presAssocID="{E3E6AC04-2D86-A145-9508-901CB9939DB2}" presName="spacing" presStyleCnt="0"/>
      <dgm:spPr/>
    </dgm:pt>
    <dgm:pt modelId="{54061837-FB21-6B43-85EA-E392E55492D1}" type="pres">
      <dgm:prSet presAssocID="{D252EDFD-4902-2F42-A5F6-45E245886310}" presName="composite" presStyleCnt="0"/>
      <dgm:spPr/>
    </dgm:pt>
    <dgm:pt modelId="{95DD5CEF-1A88-564D-BBF5-D7336BF28F53}" type="pres">
      <dgm:prSet presAssocID="{D252EDFD-4902-2F42-A5F6-45E245886310}"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8A9B17E8-641A-684D-8D4A-B544436E5448}" type="pres">
      <dgm:prSet presAssocID="{D252EDFD-4902-2F42-A5F6-45E245886310}" presName="txShp" presStyleLbl="node1" presStyleIdx="2" presStyleCnt="3">
        <dgm:presLayoutVars>
          <dgm:bulletEnabled val="1"/>
        </dgm:presLayoutVars>
      </dgm:prSet>
      <dgm:spPr/>
      <dgm:t>
        <a:bodyPr/>
        <a:lstStyle/>
        <a:p>
          <a:endParaRPr lang="en-US"/>
        </a:p>
      </dgm:t>
    </dgm:pt>
  </dgm:ptLst>
  <dgm:cxnLst>
    <dgm:cxn modelId="{210AA01D-0608-9C4A-BD97-F0BB824186CF}" type="presOf" srcId="{D252EDFD-4902-2F42-A5F6-45E245886310}" destId="{8A9B17E8-641A-684D-8D4A-B544436E5448}" srcOrd="0" destOrd="0" presId="urn:microsoft.com/office/officeart/2005/8/layout/vList3"/>
    <dgm:cxn modelId="{B256232F-728B-624A-8A4B-317C83A4EF4D}" srcId="{FC6ADE30-80C6-0841-BAF0-3C891EFF76FC}" destId="{D252EDFD-4902-2F42-A5F6-45E245886310}" srcOrd="2" destOrd="0" parTransId="{8A1B0492-631E-C043-8C03-28D1354F296F}" sibTransId="{51FF7723-F7CC-5F40-93C9-11FF4CF71ADF}"/>
    <dgm:cxn modelId="{22331326-296B-7D46-86B3-DE63735C7696}" type="presOf" srcId="{02666E71-4AEE-1647-88C1-1F72D6BA21C0}" destId="{E550B85C-418F-904A-AF89-25FD03B69467}" srcOrd="0" destOrd="0" presId="urn:microsoft.com/office/officeart/2005/8/layout/vList3"/>
    <dgm:cxn modelId="{348257B3-8896-594B-A881-8B4709C98267}" type="presOf" srcId="{B56E181D-A887-8E4F-81D0-B70E3A36F817}" destId="{F32CECE6-5AA1-3C4A-AEE3-3D378C29DDCA}" srcOrd="0" destOrd="0" presId="urn:microsoft.com/office/officeart/2005/8/layout/vList3"/>
    <dgm:cxn modelId="{9BE3043F-7D8A-544D-AC3C-A80FA69CFE61}" srcId="{FC6ADE30-80C6-0841-BAF0-3C891EFF76FC}" destId="{02666E71-4AEE-1647-88C1-1F72D6BA21C0}" srcOrd="0" destOrd="0" parTransId="{C2F61305-C1AE-714E-B6EF-AEBED1651706}" sibTransId="{E4A9FA48-B7A7-5947-9367-46EAA84050EE}"/>
    <dgm:cxn modelId="{140B53B5-2D94-7646-9A2B-79CED41BEECE}" srcId="{FC6ADE30-80C6-0841-BAF0-3C891EFF76FC}" destId="{B56E181D-A887-8E4F-81D0-B70E3A36F817}" srcOrd="1" destOrd="0" parTransId="{B20CF603-D445-E649-9824-E1A4AD8872F2}" sibTransId="{E3E6AC04-2D86-A145-9508-901CB9939DB2}"/>
    <dgm:cxn modelId="{7AFFD9A2-9572-1E4C-884D-2A17DD6CD079}" type="presOf" srcId="{FC6ADE30-80C6-0841-BAF0-3C891EFF76FC}" destId="{3149B55F-5963-BF4F-AFF3-1D6791B8C035}" srcOrd="0" destOrd="0" presId="urn:microsoft.com/office/officeart/2005/8/layout/vList3"/>
    <dgm:cxn modelId="{81DA1A8A-1099-7640-87D4-29E9E3427EA0}" type="presParOf" srcId="{3149B55F-5963-BF4F-AFF3-1D6791B8C035}" destId="{DE6E3F18-E21D-5F4D-B6A9-D611B6C6B02F}" srcOrd="0" destOrd="0" presId="urn:microsoft.com/office/officeart/2005/8/layout/vList3"/>
    <dgm:cxn modelId="{FC2DCF54-508A-F94E-BB74-BC34836B2881}" type="presParOf" srcId="{DE6E3F18-E21D-5F4D-B6A9-D611B6C6B02F}" destId="{B2B68AA5-3468-444E-89BB-EF886DE1CA6E}" srcOrd="0" destOrd="0" presId="urn:microsoft.com/office/officeart/2005/8/layout/vList3"/>
    <dgm:cxn modelId="{F95B078B-52FE-994F-8B95-F9BC0CDFD11F}" type="presParOf" srcId="{DE6E3F18-E21D-5F4D-B6A9-D611B6C6B02F}" destId="{E550B85C-418F-904A-AF89-25FD03B69467}" srcOrd="1" destOrd="0" presId="urn:microsoft.com/office/officeart/2005/8/layout/vList3"/>
    <dgm:cxn modelId="{BE6BDD8E-C14A-FC42-AEAD-1C4E4726F4FE}" type="presParOf" srcId="{3149B55F-5963-BF4F-AFF3-1D6791B8C035}" destId="{66971306-7366-1141-AD5D-D1C9D3FBA7B5}" srcOrd="1" destOrd="0" presId="urn:microsoft.com/office/officeart/2005/8/layout/vList3"/>
    <dgm:cxn modelId="{2DE3E358-CAE1-7E4A-92E5-F2D173E63554}" type="presParOf" srcId="{3149B55F-5963-BF4F-AFF3-1D6791B8C035}" destId="{DF33DB58-A1D7-8C4C-BB5A-AA6D2566F393}" srcOrd="2" destOrd="0" presId="urn:microsoft.com/office/officeart/2005/8/layout/vList3"/>
    <dgm:cxn modelId="{320D1E33-FF5F-8949-B3E1-B854D8724FBC}" type="presParOf" srcId="{DF33DB58-A1D7-8C4C-BB5A-AA6D2566F393}" destId="{BA5118FE-B5D8-F043-96E2-464696F7149E}" srcOrd="0" destOrd="0" presId="urn:microsoft.com/office/officeart/2005/8/layout/vList3"/>
    <dgm:cxn modelId="{AE563172-670A-214A-9E8C-DD0F6D486F4A}" type="presParOf" srcId="{DF33DB58-A1D7-8C4C-BB5A-AA6D2566F393}" destId="{F32CECE6-5AA1-3C4A-AEE3-3D378C29DDCA}" srcOrd="1" destOrd="0" presId="urn:microsoft.com/office/officeart/2005/8/layout/vList3"/>
    <dgm:cxn modelId="{43133EB7-0EE9-9047-AF9B-DEBA89780CC8}" type="presParOf" srcId="{3149B55F-5963-BF4F-AFF3-1D6791B8C035}" destId="{87E173F8-5C8C-0D4A-8C1D-9C02AE04AA34}" srcOrd="3" destOrd="0" presId="urn:microsoft.com/office/officeart/2005/8/layout/vList3"/>
    <dgm:cxn modelId="{1A0CF01A-7702-E442-8FE9-D532BD3EFE06}" type="presParOf" srcId="{3149B55F-5963-BF4F-AFF3-1D6791B8C035}" destId="{54061837-FB21-6B43-85EA-E392E55492D1}" srcOrd="4" destOrd="0" presId="urn:microsoft.com/office/officeart/2005/8/layout/vList3"/>
    <dgm:cxn modelId="{8F5235F7-21BD-484C-9816-C00394220A51}" type="presParOf" srcId="{54061837-FB21-6B43-85EA-E392E55492D1}" destId="{95DD5CEF-1A88-564D-BBF5-D7336BF28F53}" srcOrd="0" destOrd="0" presId="urn:microsoft.com/office/officeart/2005/8/layout/vList3"/>
    <dgm:cxn modelId="{2FCFD3F4-9985-8545-B70C-73A43A516121}" type="presParOf" srcId="{54061837-FB21-6B43-85EA-E392E55492D1}" destId="{8A9B17E8-641A-684D-8D4A-B544436E544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58E40-A4E7-47AE-B15D-830E810D0DEE}">
      <dsp:nvSpPr>
        <dsp:cNvPr id="0" name=""/>
        <dsp:cNvSpPr/>
      </dsp:nvSpPr>
      <dsp:spPr>
        <a:xfrm>
          <a:off x="1075951" y="2603041"/>
          <a:ext cx="1250304" cy="107342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CAD </a:t>
          </a:r>
          <a:endParaRPr lang="en-US" sz="1600" kern="1200" dirty="0"/>
        </a:p>
      </dsp:txBody>
      <dsp:txXfrm>
        <a:off x="1269595" y="2769290"/>
        <a:ext cx="863016" cy="740925"/>
      </dsp:txXfrm>
    </dsp:sp>
    <dsp:sp modelId="{0F8F286C-8226-45C2-8669-BFE5F44605D0}">
      <dsp:nvSpPr>
        <dsp:cNvPr id="0" name=""/>
        <dsp:cNvSpPr/>
      </dsp:nvSpPr>
      <dsp:spPr>
        <a:xfrm>
          <a:off x="1105783" y="3083039"/>
          <a:ext cx="145846" cy="12571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97C598-CF1E-47E0-A051-E168BE4AD4B4}">
      <dsp:nvSpPr>
        <dsp:cNvPr id="0" name=""/>
        <dsp:cNvSpPr/>
      </dsp:nvSpPr>
      <dsp:spPr>
        <a:xfrm>
          <a:off x="0" y="2009615"/>
          <a:ext cx="1250304" cy="1073423"/>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2000" r="-7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C4E12F-6023-49D0-83A5-03C0AE0AC2D5}">
      <dsp:nvSpPr>
        <dsp:cNvPr id="0" name=""/>
        <dsp:cNvSpPr/>
      </dsp:nvSpPr>
      <dsp:spPr>
        <a:xfrm>
          <a:off x="856518" y="2940468"/>
          <a:ext cx="145846" cy="12571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53114F-1D7F-4D33-9B1C-30644D9FC56D}">
      <dsp:nvSpPr>
        <dsp:cNvPr id="0" name=""/>
        <dsp:cNvSpPr/>
      </dsp:nvSpPr>
      <dsp:spPr>
        <a:xfrm>
          <a:off x="2151903" y="2006186"/>
          <a:ext cx="1250304" cy="107342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Advance Meshing</a:t>
          </a:r>
          <a:endParaRPr lang="en-US" sz="1600" kern="1200" dirty="0"/>
        </a:p>
      </dsp:txBody>
      <dsp:txXfrm>
        <a:off x="2345547" y="2172435"/>
        <a:ext cx="863016" cy="740925"/>
      </dsp:txXfrm>
    </dsp:sp>
    <dsp:sp modelId="{6CB9DC05-6121-4962-BC6B-EC1D272EC8FB}">
      <dsp:nvSpPr>
        <dsp:cNvPr id="0" name=""/>
        <dsp:cNvSpPr/>
      </dsp:nvSpPr>
      <dsp:spPr>
        <a:xfrm>
          <a:off x="3012399" y="2934754"/>
          <a:ext cx="145846" cy="12571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7C8FB-7CE9-48E8-80EB-19A204070637}">
      <dsp:nvSpPr>
        <dsp:cNvPr id="0" name=""/>
        <dsp:cNvSpPr/>
      </dsp:nvSpPr>
      <dsp:spPr>
        <a:xfrm>
          <a:off x="3227191" y="2600755"/>
          <a:ext cx="1250304" cy="1073423"/>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F30378-16BD-42BA-8919-8A0D758AA894}">
      <dsp:nvSpPr>
        <dsp:cNvPr id="0" name=""/>
        <dsp:cNvSpPr/>
      </dsp:nvSpPr>
      <dsp:spPr>
        <a:xfrm>
          <a:off x="3257687" y="3078467"/>
          <a:ext cx="145846" cy="12571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A73B58-1008-49DB-B166-A0214E245BD0}">
      <dsp:nvSpPr>
        <dsp:cNvPr id="0" name=""/>
        <dsp:cNvSpPr/>
      </dsp:nvSpPr>
      <dsp:spPr>
        <a:xfrm>
          <a:off x="1075951" y="1416189"/>
          <a:ext cx="1250304" cy="107342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Sketching &amp; Styling</a:t>
          </a:r>
          <a:endParaRPr lang="en-US" sz="1600" kern="1200" dirty="0"/>
        </a:p>
      </dsp:txBody>
      <dsp:txXfrm>
        <a:off x="1269595" y="1582438"/>
        <a:ext cx="863016" cy="740925"/>
      </dsp:txXfrm>
    </dsp:sp>
    <dsp:sp modelId="{7C53D9DA-AB84-4EC1-83ED-8BA85DFA5F01}">
      <dsp:nvSpPr>
        <dsp:cNvPr id="0" name=""/>
        <dsp:cNvSpPr/>
      </dsp:nvSpPr>
      <dsp:spPr>
        <a:xfrm>
          <a:off x="1932470" y="1436474"/>
          <a:ext cx="145846" cy="12571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1069D1-2371-4CEA-BE61-F83C9A7488E1}">
      <dsp:nvSpPr>
        <dsp:cNvPr id="0" name=""/>
        <dsp:cNvSpPr/>
      </dsp:nvSpPr>
      <dsp:spPr>
        <a:xfrm>
          <a:off x="2151903" y="819334"/>
          <a:ext cx="1250304" cy="1073423"/>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189F7D-AAC6-43F1-B497-BD1683EB2C14}">
      <dsp:nvSpPr>
        <dsp:cNvPr id="0" name=""/>
        <dsp:cNvSpPr/>
      </dsp:nvSpPr>
      <dsp:spPr>
        <a:xfrm>
          <a:off x="2187039" y="1295046"/>
          <a:ext cx="145846" cy="12571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6D2EEA-0916-4C08-B9E6-4B771D5B505A}">
      <dsp:nvSpPr>
        <dsp:cNvPr id="0" name=""/>
        <dsp:cNvSpPr/>
      </dsp:nvSpPr>
      <dsp:spPr>
        <a:xfrm>
          <a:off x="3227191" y="1413903"/>
          <a:ext cx="1250304" cy="107342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FEA </a:t>
          </a:r>
          <a:endParaRPr lang="en-US" sz="1600" kern="1200" dirty="0"/>
        </a:p>
      </dsp:txBody>
      <dsp:txXfrm>
        <a:off x="3420835" y="1580152"/>
        <a:ext cx="863016" cy="740925"/>
      </dsp:txXfrm>
    </dsp:sp>
    <dsp:sp modelId="{0398E89C-4E90-4DD2-94BD-3705ED446498}">
      <dsp:nvSpPr>
        <dsp:cNvPr id="0" name=""/>
        <dsp:cNvSpPr/>
      </dsp:nvSpPr>
      <dsp:spPr>
        <a:xfrm>
          <a:off x="4309110" y="1889615"/>
          <a:ext cx="145846" cy="12571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A91ADD-80A8-47E2-9877-5890BF4B2489}">
      <dsp:nvSpPr>
        <dsp:cNvPr id="0" name=""/>
        <dsp:cNvSpPr/>
      </dsp:nvSpPr>
      <dsp:spPr>
        <a:xfrm>
          <a:off x="4303143" y="2017329"/>
          <a:ext cx="1250304" cy="1073423"/>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2925FF-DDE4-4106-8701-15B992404294}">
      <dsp:nvSpPr>
        <dsp:cNvPr id="0" name=""/>
        <dsp:cNvSpPr/>
      </dsp:nvSpPr>
      <dsp:spPr>
        <a:xfrm>
          <a:off x="4547105" y="2036758"/>
          <a:ext cx="145846" cy="12571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5ABF0D-A843-4917-8C9F-6D2C7114887C}">
      <dsp:nvSpPr>
        <dsp:cNvPr id="0" name=""/>
        <dsp:cNvSpPr/>
      </dsp:nvSpPr>
      <dsp:spPr>
        <a:xfrm>
          <a:off x="4303143" y="830763"/>
          <a:ext cx="1250304" cy="107342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Surfacing &amp; Rendering</a:t>
          </a:r>
          <a:endParaRPr lang="en-US" sz="1600" kern="1200" dirty="0"/>
        </a:p>
      </dsp:txBody>
      <dsp:txXfrm>
        <a:off x="4496787" y="997012"/>
        <a:ext cx="863016" cy="740925"/>
      </dsp:txXfrm>
    </dsp:sp>
    <dsp:sp modelId="{443CD981-56AC-4F5B-B780-BF868FFBD5A9}">
      <dsp:nvSpPr>
        <dsp:cNvPr id="0" name=""/>
        <dsp:cNvSpPr/>
      </dsp:nvSpPr>
      <dsp:spPr>
        <a:xfrm>
          <a:off x="5385061" y="1311904"/>
          <a:ext cx="145846" cy="12571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BAB367-C8E0-4801-9E24-CA3534928AAA}">
      <dsp:nvSpPr>
        <dsp:cNvPr id="0" name=""/>
        <dsp:cNvSpPr/>
      </dsp:nvSpPr>
      <dsp:spPr>
        <a:xfrm>
          <a:off x="5379095" y="1429617"/>
          <a:ext cx="1250304" cy="1073423"/>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5000" r="-1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291163-AA36-4906-B412-B728C8836EF8}">
      <dsp:nvSpPr>
        <dsp:cNvPr id="0" name=""/>
        <dsp:cNvSpPr/>
      </dsp:nvSpPr>
      <dsp:spPr>
        <a:xfrm>
          <a:off x="5628360" y="1453617"/>
          <a:ext cx="145846" cy="12571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0B85C-418F-904A-AF89-25FD03B69467}">
      <dsp:nvSpPr>
        <dsp:cNvPr id="0" name=""/>
        <dsp:cNvSpPr/>
      </dsp:nvSpPr>
      <dsp:spPr>
        <a:xfrm rot="10800000">
          <a:off x="1025489" y="0"/>
          <a:ext cx="3293745" cy="783447"/>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5478"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t>Complete Onsite </a:t>
          </a:r>
          <a:endParaRPr lang="en-US" sz="2600" kern="1200" dirty="0"/>
        </a:p>
      </dsp:txBody>
      <dsp:txXfrm rot="10800000">
        <a:off x="1221351" y="0"/>
        <a:ext cx="3097883" cy="783447"/>
      </dsp:txXfrm>
    </dsp:sp>
    <dsp:sp modelId="{B2B68AA5-3468-444E-89BB-EF886DE1CA6E}">
      <dsp:nvSpPr>
        <dsp:cNvPr id="0" name=""/>
        <dsp:cNvSpPr/>
      </dsp:nvSpPr>
      <dsp:spPr>
        <a:xfrm>
          <a:off x="633765" y="664"/>
          <a:ext cx="783447" cy="78344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32CECE6-5AA1-3C4A-AEE3-3D378C29DDCA}">
      <dsp:nvSpPr>
        <dsp:cNvPr id="0" name=""/>
        <dsp:cNvSpPr/>
      </dsp:nvSpPr>
      <dsp:spPr>
        <a:xfrm rot="10800000">
          <a:off x="1025489" y="1017976"/>
          <a:ext cx="3293745" cy="783447"/>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5478"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t>Complete Offshore</a:t>
          </a:r>
          <a:endParaRPr lang="en-US" sz="2600" kern="1200" dirty="0"/>
        </a:p>
      </dsp:txBody>
      <dsp:txXfrm rot="10800000">
        <a:off x="1221351" y="1017976"/>
        <a:ext cx="3097883" cy="783447"/>
      </dsp:txXfrm>
    </dsp:sp>
    <dsp:sp modelId="{BA5118FE-B5D8-F043-96E2-464696F7149E}">
      <dsp:nvSpPr>
        <dsp:cNvPr id="0" name=""/>
        <dsp:cNvSpPr/>
      </dsp:nvSpPr>
      <dsp:spPr>
        <a:xfrm>
          <a:off x="633765" y="1017976"/>
          <a:ext cx="783447" cy="78344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A9B17E8-641A-684D-8D4A-B544436E5448}">
      <dsp:nvSpPr>
        <dsp:cNvPr id="0" name=""/>
        <dsp:cNvSpPr/>
      </dsp:nvSpPr>
      <dsp:spPr>
        <a:xfrm rot="10800000">
          <a:off x="1025489" y="2035288"/>
          <a:ext cx="3293745" cy="783447"/>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5478"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t>Onsite + Offshore</a:t>
          </a:r>
          <a:endParaRPr lang="en-US" sz="2600" kern="1200" dirty="0"/>
        </a:p>
      </dsp:txBody>
      <dsp:txXfrm rot="10800000">
        <a:off x="1221351" y="2035288"/>
        <a:ext cx="3097883" cy="783447"/>
      </dsp:txXfrm>
    </dsp:sp>
    <dsp:sp modelId="{95DD5CEF-1A88-564D-BBF5-D7336BF28F53}">
      <dsp:nvSpPr>
        <dsp:cNvPr id="0" name=""/>
        <dsp:cNvSpPr/>
      </dsp:nvSpPr>
      <dsp:spPr>
        <a:xfrm>
          <a:off x="633765" y="2035288"/>
          <a:ext cx="783447" cy="78344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D7860-FB44-4245-8AB2-D8D7844F6C97}" type="datetimeFigureOut">
              <a:rPr lang="en-US" smtClean="0"/>
              <a:pPr/>
              <a:t>4/29/2017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0C97ED-A90E-4DE3-9051-D3F7B2F8DF85}" type="slidenum">
              <a:rPr lang="en-US" smtClean="0"/>
              <a:pPr/>
              <a:t>‹#›</a:t>
            </a:fld>
            <a:endParaRPr lang="en-US"/>
          </a:p>
        </p:txBody>
      </p:sp>
    </p:spTree>
    <p:extLst>
      <p:ext uri="{BB962C8B-B14F-4D97-AF65-F5344CB8AC3E}">
        <p14:creationId xmlns:p14="http://schemas.microsoft.com/office/powerpoint/2010/main" val="2294545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C74F36-0699-456E-B685-3C00A3782229}" type="datetimeFigureOut">
              <a:rPr lang="en-US" smtClean="0"/>
              <a:pPr/>
              <a:t>4/29/2017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46A24-2C89-47B0-A309-EB66BDD2B465}" type="slidenum">
              <a:rPr lang="en-US" smtClean="0"/>
              <a:pPr/>
              <a:t>‹#›</a:t>
            </a:fld>
            <a:endParaRPr lang="en-US"/>
          </a:p>
        </p:txBody>
      </p:sp>
    </p:spTree>
    <p:extLst>
      <p:ext uri="{BB962C8B-B14F-4D97-AF65-F5344CB8AC3E}">
        <p14:creationId xmlns:p14="http://schemas.microsoft.com/office/powerpoint/2010/main" val="43302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46A24-2C89-47B0-A309-EB66BDD2B465}" type="slidenum">
              <a:rPr lang="en-US" smtClean="0"/>
              <a:pPr/>
              <a:t>0</a:t>
            </a:fld>
            <a:endParaRPr lang="en-US"/>
          </a:p>
        </p:txBody>
      </p:sp>
    </p:spTree>
    <p:extLst>
      <p:ext uri="{BB962C8B-B14F-4D97-AF65-F5344CB8AC3E}">
        <p14:creationId xmlns:p14="http://schemas.microsoft.com/office/powerpoint/2010/main" val="69987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46A24-2C89-47B0-A309-EB66BDD2B465}" type="slidenum">
              <a:rPr lang="en-US" smtClean="0"/>
              <a:pPr/>
              <a:t>1</a:t>
            </a:fld>
            <a:endParaRPr lang="en-US"/>
          </a:p>
        </p:txBody>
      </p:sp>
    </p:spTree>
    <p:extLst>
      <p:ext uri="{BB962C8B-B14F-4D97-AF65-F5344CB8AC3E}">
        <p14:creationId xmlns:p14="http://schemas.microsoft.com/office/powerpoint/2010/main" val="2730779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46A24-2C89-47B0-A309-EB66BDD2B465}" type="slidenum">
              <a:rPr lang="en-US" smtClean="0"/>
              <a:pPr/>
              <a:t>23</a:t>
            </a:fld>
            <a:endParaRPr lang="en-US"/>
          </a:p>
        </p:txBody>
      </p:sp>
    </p:spTree>
    <p:extLst>
      <p:ext uri="{BB962C8B-B14F-4D97-AF65-F5344CB8AC3E}">
        <p14:creationId xmlns:p14="http://schemas.microsoft.com/office/powerpoint/2010/main" val="2730779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12ABF6-E3B5-4800-AF42-4D2E49275A91}" type="datetime1">
              <a:rPr lang="en-US" smtClean="0"/>
              <a:pPr/>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43DF-FA67-44B4-BEC7-C8A18F9031AE}" type="slidenum">
              <a:rPr lang="en-US" smtClean="0"/>
              <a:pPr/>
              <a:t>‹#›</a:t>
            </a:fld>
            <a:endParaRPr lang="en-US"/>
          </a:p>
        </p:txBody>
      </p:sp>
      <p:pic>
        <p:nvPicPr>
          <p:cNvPr id="10" name="Picture 9"/>
          <p:cNvPicPr>
            <a:picLocks noChangeAspect="1"/>
          </p:cNvPicPr>
          <p:nvPr userDrawn="1"/>
        </p:nvPicPr>
        <p:blipFill>
          <a:blip r:embed="rId2"/>
          <a:stretch>
            <a:fillRect/>
          </a:stretch>
        </p:blipFill>
        <p:spPr>
          <a:xfrm>
            <a:off x="7010400" y="183121"/>
            <a:ext cx="2008326" cy="514993"/>
          </a:xfrm>
          <a:prstGeom prst="rect">
            <a:avLst/>
          </a:prstGeom>
        </p:spPr>
      </p:pic>
    </p:spTree>
    <p:extLst>
      <p:ext uri="{BB962C8B-B14F-4D97-AF65-F5344CB8AC3E}">
        <p14:creationId xmlns:p14="http://schemas.microsoft.com/office/powerpoint/2010/main" val="39241089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AA94E-EE67-40EE-B659-C42E64C78CE1}" type="datetime1">
              <a:rPr lang="en-US" smtClean="0"/>
              <a:pPr/>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43DF-FA67-44B4-BEC7-C8A18F9031AE}" type="slidenum">
              <a:rPr lang="en-US" smtClean="0"/>
              <a:pPr/>
              <a:t>‹#›</a:t>
            </a:fld>
            <a:endParaRPr lang="en-US"/>
          </a:p>
        </p:txBody>
      </p:sp>
    </p:spTree>
    <p:extLst>
      <p:ext uri="{BB962C8B-B14F-4D97-AF65-F5344CB8AC3E}">
        <p14:creationId xmlns:p14="http://schemas.microsoft.com/office/powerpoint/2010/main" val="197506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15895-EE7C-480B-BF4F-53DA1C7F69BF}" type="datetime1">
              <a:rPr lang="en-US" smtClean="0"/>
              <a:pPr/>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43DF-FA67-44B4-BEC7-C8A18F9031AE}" type="slidenum">
              <a:rPr lang="en-US" smtClean="0"/>
              <a:pPr/>
              <a:t>‹#›</a:t>
            </a:fld>
            <a:endParaRPr lang="en-US"/>
          </a:p>
        </p:txBody>
      </p:sp>
    </p:spTree>
    <p:extLst>
      <p:ext uri="{BB962C8B-B14F-4D97-AF65-F5344CB8AC3E}">
        <p14:creationId xmlns:p14="http://schemas.microsoft.com/office/powerpoint/2010/main" val="24694791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BEB2EB-3D1E-4D2C-A1FB-2C99C8B7D9B5}" type="datetime1">
              <a:rPr lang="en-US" smtClean="0"/>
              <a:pPr/>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43DF-FA67-44B4-BEC7-C8A18F9031AE}" type="slidenum">
              <a:rPr lang="en-US" smtClean="0"/>
              <a:pPr/>
              <a:t>‹#›</a:t>
            </a:fld>
            <a:endParaRPr lang="en-US"/>
          </a:p>
        </p:txBody>
      </p:sp>
    </p:spTree>
    <p:extLst>
      <p:ext uri="{BB962C8B-B14F-4D97-AF65-F5344CB8AC3E}">
        <p14:creationId xmlns:p14="http://schemas.microsoft.com/office/powerpoint/2010/main" val="25804839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89BB4-AC57-42D9-A305-E15671D38126}" type="datetime1">
              <a:rPr lang="en-US" smtClean="0"/>
              <a:pPr/>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43DF-FA67-44B4-BEC7-C8A18F9031AE}" type="slidenum">
              <a:rPr lang="en-US" smtClean="0"/>
              <a:pPr/>
              <a:t>‹#›</a:t>
            </a:fld>
            <a:endParaRPr lang="en-US"/>
          </a:p>
        </p:txBody>
      </p:sp>
    </p:spTree>
    <p:extLst>
      <p:ext uri="{BB962C8B-B14F-4D97-AF65-F5344CB8AC3E}">
        <p14:creationId xmlns:p14="http://schemas.microsoft.com/office/powerpoint/2010/main" val="25612903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65C398-0D8C-47A6-A7E1-1838946ECCFE}" type="datetime1">
              <a:rPr lang="en-US" smtClean="0"/>
              <a:pPr/>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A43DF-FA67-44B4-BEC7-C8A18F9031AE}" type="slidenum">
              <a:rPr lang="en-US" smtClean="0"/>
              <a:pPr/>
              <a:t>‹#›</a:t>
            </a:fld>
            <a:endParaRPr lang="en-US"/>
          </a:p>
        </p:txBody>
      </p:sp>
    </p:spTree>
    <p:extLst>
      <p:ext uri="{BB962C8B-B14F-4D97-AF65-F5344CB8AC3E}">
        <p14:creationId xmlns:p14="http://schemas.microsoft.com/office/powerpoint/2010/main" val="26924534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043254-3B68-4847-99EC-EF3459D7002E}" type="datetime1">
              <a:rPr lang="en-US" smtClean="0"/>
              <a:pPr/>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A43DF-FA67-44B4-BEC7-C8A18F9031AE}" type="slidenum">
              <a:rPr lang="en-US" smtClean="0"/>
              <a:pPr/>
              <a:t>‹#›</a:t>
            </a:fld>
            <a:endParaRPr lang="en-US"/>
          </a:p>
        </p:txBody>
      </p:sp>
    </p:spTree>
    <p:extLst>
      <p:ext uri="{BB962C8B-B14F-4D97-AF65-F5344CB8AC3E}">
        <p14:creationId xmlns:p14="http://schemas.microsoft.com/office/powerpoint/2010/main" val="10208258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744A57-EF96-4BE7-8915-2D46DB1AE4D6}" type="datetime1">
              <a:rPr lang="en-US" smtClean="0"/>
              <a:pPr/>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A43DF-FA67-44B4-BEC7-C8A18F9031AE}" type="slidenum">
              <a:rPr lang="en-US" smtClean="0"/>
              <a:pPr/>
              <a:t>‹#›</a:t>
            </a:fld>
            <a:endParaRPr lang="en-US"/>
          </a:p>
        </p:txBody>
      </p:sp>
    </p:spTree>
    <p:extLst>
      <p:ext uri="{BB962C8B-B14F-4D97-AF65-F5344CB8AC3E}">
        <p14:creationId xmlns:p14="http://schemas.microsoft.com/office/powerpoint/2010/main" val="23217878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F">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560183" cy="6858000"/>
          </a:xfrm>
          <a:prstGeom prst="rect">
            <a:avLst/>
          </a:prstGeom>
        </p:spPr>
      </p:pic>
      <p:sp>
        <p:nvSpPr>
          <p:cNvPr id="2" name="Date Placeholder 1"/>
          <p:cNvSpPr>
            <a:spLocks noGrp="1"/>
          </p:cNvSpPr>
          <p:nvPr>
            <p:ph type="dt" sz="half" idx="10"/>
          </p:nvPr>
        </p:nvSpPr>
        <p:spPr/>
        <p:txBody>
          <a:bodyPr/>
          <a:lstStyle/>
          <a:p>
            <a:fld id="{961F26C4-6B2A-40E9-9F43-83B013DD2BBE}" type="datetime1">
              <a:rPr lang="en-US" smtClean="0"/>
              <a:pPr/>
              <a:t>4/29/2017</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a:solidFill>
                  <a:srgbClr val="00B0F0"/>
                </a:solidFill>
              </a:defRPr>
            </a:lvl1pPr>
          </a:lstStyle>
          <a:p>
            <a:fld id="{837A43DF-FA67-44B4-BEC7-C8A18F9031AE}" type="slidenum">
              <a:rPr lang="en-US" smtClean="0"/>
              <a:pPr/>
              <a:t>‹#›</a:t>
            </a:fld>
            <a:endParaRPr lang="en-US"/>
          </a:p>
        </p:txBody>
      </p:sp>
      <p:sp>
        <p:nvSpPr>
          <p:cNvPr id="6" name="Rectangle 5"/>
          <p:cNvSpPr/>
          <p:nvPr userDrawn="1"/>
        </p:nvSpPr>
        <p:spPr>
          <a:xfrm>
            <a:off x="304801" y="6324600"/>
            <a:ext cx="8839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00B0F0"/>
                </a:solidFill>
              </a:rPr>
              <a:t>ERFOLG Engineering Services LLP</a:t>
            </a:r>
            <a:endParaRPr lang="en-US" sz="1400" b="1" dirty="0">
              <a:solidFill>
                <a:srgbClr val="00B0F0"/>
              </a:solidFill>
            </a:endParaRPr>
          </a:p>
        </p:txBody>
      </p:sp>
      <p:cxnSp>
        <p:nvCxnSpPr>
          <p:cNvPr id="7" name="Straight Connector 6"/>
          <p:cNvCxnSpPr/>
          <p:nvPr userDrawn="1"/>
        </p:nvCxnSpPr>
        <p:spPr>
          <a:xfrm>
            <a:off x="304801" y="6335242"/>
            <a:ext cx="86105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33400" y="838200"/>
            <a:ext cx="8382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7010400" y="183121"/>
            <a:ext cx="2008326" cy="514993"/>
          </a:xfrm>
          <a:prstGeom prst="rect">
            <a:avLst/>
          </a:prstGeom>
        </p:spPr>
      </p:pic>
    </p:spTree>
    <p:extLst>
      <p:ext uri="{BB962C8B-B14F-4D97-AF65-F5344CB8AC3E}">
        <p14:creationId xmlns:p14="http://schemas.microsoft.com/office/powerpoint/2010/main" val="27884049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48E82-DBD0-49CA-9EC0-80B214CFE29C}" type="datetime1">
              <a:rPr lang="en-US" smtClean="0"/>
              <a:pPr/>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A43DF-FA67-44B4-BEC7-C8A18F9031AE}" type="slidenum">
              <a:rPr lang="en-US" smtClean="0"/>
              <a:pPr/>
              <a:t>‹#›</a:t>
            </a:fld>
            <a:endParaRPr lang="en-US"/>
          </a:p>
        </p:txBody>
      </p:sp>
    </p:spTree>
    <p:extLst>
      <p:ext uri="{BB962C8B-B14F-4D97-AF65-F5344CB8AC3E}">
        <p14:creationId xmlns:p14="http://schemas.microsoft.com/office/powerpoint/2010/main" val="5614139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E5824-F79E-4A21-9831-AE5C3DB14AAA}" type="datetime1">
              <a:rPr lang="en-US" smtClean="0"/>
              <a:pPr/>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A43DF-FA67-44B4-BEC7-C8A18F9031AE}" type="slidenum">
              <a:rPr lang="en-US" smtClean="0"/>
              <a:pPr/>
              <a:t>‹#›</a:t>
            </a:fld>
            <a:endParaRPr lang="en-US"/>
          </a:p>
        </p:txBody>
      </p:sp>
    </p:spTree>
    <p:extLst>
      <p:ext uri="{BB962C8B-B14F-4D97-AF65-F5344CB8AC3E}">
        <p14:creationId xmlns:p14="http://schemas.microsoft.com/office/powerpoint/2010/main" val="242341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545D2-21A2-475C-8102-162FE41E02C8}" type="datetime1">
              <a:rPr lang="en-US" smtClean="0"/>
              <a:pPr/>
              <a:t>4/29/2017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A43DF-FA67-44B4-BEC7-C8A18F9031AE}" type="slidenum">
              <a:rPr lang="en-US" smtClean="0"/>
              <a:pPr/>
              <a:t>‹#›</a:t>
            </a:fld>
            <a:endParaRPr lang="en-US"/>
          </a:p>
        </p:txBody>
      </p:sp>
    </p:spTree>
    <p:extLst>
      <p:ext uri="{BB962C8B-B14F-4D97-AF65-F5344CB8AC3E}">
        <p14:creationId xmlns:p14="http://schemas.microsoft.com/office/powerpoint/2010/main" val="1485941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jp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jpe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erfolges.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erfolges.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10" name="Diagram 9"/>
          <p:cNvGraphicFramePr/>
          <p:nvPr>
            <p:extLst>
              <p:ext uri="{D42A27DB-BD31-4B8C-83A1-F6EECF244321}">
                <p14:modId xmlns:p14="http://schemas.microsoft.com/office/powerpoint/2010/main" val="3415101882"/>
              </p:ext>
            </p:extLst>
          </p:nvPr>
        </p:nvGraphicFramePr>
        <p:xfrm>
          <a:off x="2286000" y="457200"/>
          <a:ext cx="66294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4089475" y="6334780"/>
            <a:ext cx="5054525" cy="523220"/>
          </a:xfrm>
          <a:prstGeom prst="rect">
            <a:avLst/>
          </a:prstGeom>
          <a:noFill/>
        </p:spPr>
        <p:txBody>
          <a:bodyPr wrap="square" rtlCol="0">
            <a:spAutoFit/>
          </a:bodyPr>
          <a:lstStyle/>
          <a:p>
            <a:r>
              <a:rPr lang="en-US" sz="2800" b="1" dirty="0" smtClean="0">
                <a:solidFill>
                  <a:schemeClr val="accent1"/>
                </a:solidFill>
              </a:rPr>
              <a:t>ERFOLG Engineering Services LLP</a:t>
            </a:r>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1800" y="80917"/>
            <a:ext cx="2281688" cy="657752"/>
          </a:xfrm>
          <a:prstGeom prst="rect">
            <a:avLst/>
          </a:prstGeom>
        </p:spPr>
      </p:pic>
    </p:spTree>
    <p:extLst>
      <p:ext uri="{BB962C8B-B14F-4D97-AF65-F5344CB8AC3E}">
        <p14:creationId xmlns:p14="http://schemas.microsoft.com/office/powerpoint/2010/main" val="744634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57200" y="4036914"/>
            <a:ext cx="8382000" cy="1985864"/>
            <a:chOff x="457200" y="4036914"/>
            <a:chExt cx="8382000" cy="1985864"/>
          </a:xfrm>
        </p:grpSpPr>
        <p:sp>
          <p:nvSpPr>
            <p:cNvPr id="33" name="Rectangle 32"/>
            <p:cNvSpPr/>
            <p:nvPr/>
          </p:nvSpPr>
          <p:spPr>
            <a:xfrm>
              <a:off x="4572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p:cNvSpPr/>
            <p:nvPr/>
          </p:nvSpPr>
          <p:spPr>
            <a:xfrm>
              <a:off x="32766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p:cNvSpPr/>
            <p:nvPr/>
          </p:nvSpPr>
          <p:spPr>
            <a:xfrm>
              <a:off x="6096000" y="4038600"/>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837A43DF-FA67-44B4-BEC7-C8A18F9031AE}" type="slidenum">
              <a:rPr lang="en-US" smtClean="0"/>
              <a:pPr/>
              <a:t>9</a:t>
            </a:fld>
            <a:endParaRPr lang="en-US"/>
          </a:p>
        </p:txBody>
      </p:sp>
      <p:grpSp>
        <p:nvGrpSpPr>
          <p:cNvPr id="19" name="Group 18"/>
          <p:cNvGrpSpPr/>
          <p:nvPr/>
        </p:nvGrpSpPr>
        <p:grpSpPr>
          <a:xfrm>
            <a:off x="457200" y="1976536"/>
            <a:ext cx="8382000" cy="1985864"/>
            <a:chOff x="457200" y="4036914"/>
            <a:chExt cx="8382000" cy="1985864"/>
          </a:xfrm>
        </p:grpSpPr>
        <p:sp>
          <p:nvSpPr>
            <p:cNvPr id="20" name="Rectangle 19"/>
            <p:cNvSpPr/>
            <p:nvPr/>
          </p:nvSpPr>
          <p:spPr>
            <a:xfrm>
              <a:off x="4572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32766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p:cNvSpPr/>
            <p:nvPr/>
          </p:nvSpPr>
          <p:spPr>
            <a:xfrm>
              <a:off x="6096000" y="4038600"/>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26" name="Picture 25" descr="option1.jpg"/>
          <p:cNvPicPr>
            <a:picLocks noChangeAspect="1"/>
          </p:cNvPicPr>
          <p:nvPr/>
        </p:nvPicPr>
        <p:blipFill rotWithShape="1">
          <a:blip r:embed="rId2" cstate="print">
            <a:extLst>
              <a:ext uri="{28A0092B-C50C-407E-A947-70E740481C1C}">
                <a14:useLocalDpi xmlns:a14="http://schemas.microsoft.com/office/drawing/2010/main" val="0"/>
              </a:ext>
            </a:extLst>
          </a:blip>
          <a:srcRect t="16507" r="10322" b="14646"/>
          <a:stretch/>
        </p:blipFill>
        <p:spPr>
          <a:xfrm>
            <a:off x="519445" y="4086886"/>
            <a:ext cx="2590800" cy="1856542"/>
          </a:xfrm>
          <a:prstGeom prst="rect">
            <a:avLst/>
          </a:prstGeom>
        </p:spPr>
      </p:pic>
      <p:pic>
        <p:nvPicPr>
          <p:cNvPr id="27" name="Picture 26" descr="2013-05-31 17.31.5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100" y="2043443"/>
            <a:ext cx="2667000" cy="1842757"/>
          </a:xfrm>
          <a:prstGeom prst="rect">
            <a:avLst/>
          </a:prstGeom>
        </p:spPr>
      </p:pic>
      <p:pic>
        <p:nvPicPr>
          <p:cNvPr id="28" name="Picture 27" descr="front rear opened.jpg"/>
          <p:cNvPicPr>
            <a:picLocks noChangeAspect="1"/>
          </p:cNvPicPr>
          <p:nvPr/>
        </p:nvPicPr>
        <p:blipFill rotWithShape="1">
          <a:blip r:embed="rId4" cstate="print">
            <a:extLst>
              <a:ext uri="{28A0092B-C50C-407E-A947-70E740481C1C}">
                <a14:useLocalDpi xmlns:a14="http://schemas.microsoft.com/office/drawing/2010/main" val="0"/>
              </a:ext>
            </a:extLst>
          </a:blip>
          <a:srcRect l="12796" t="23561" r="16826"/>
          <a:stretch/>
        </p:blipFill>
        <p:spPr>
          <a:xfrm>
            <a:off x="3352800" y="4114800"/>
            <a:ext cx="2602557" cy="1833371"/>
          </a:xfrm>
          <a:prstGeom prst="rect">
            <a:avLst/>
          </a:prstGeom>
        </p:spPr>
      </p:pic>
      <p:pic>
        <p:nvPicPr>
          <p:cNvPr id="31" name="Picture 30" descr="2014-01-06 10.33.4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2057400"/>
            <a:ext cx="2590415" cy="1816100"/>
          </a:xfrm>
          <a:prstGeom prst="rect">
            <a:avLst/>
          </a:prstGeom>
        </p:spPr>
      </p:pic>
      <p:pic>
        <p:nvPicPr>
          <p:cNvPr id="3" name="Picture 2" descr="c7f8c48bf2659f71a7d2616913c2655c.jpg"/>
          <p:cNvPicPr>
            <a:picLocks noChangeAspect="1"/>
          </p:cNvPicPr>
          <p:nvPr/>
        </p:nvPicPr>
        <p:blipFill rotWithShape="1">
          <a:blip r:embed="rId6">
            <a:extLst>
              <a:ext uri="{28A0092B-C50C-407E-A947-70E740481C1C}">
                <a14:useLocalDpi xmlns:a14="http://schemas.microsoft.com/office/drawing/2010/main" val="0"/>
              </a:ext>
            </a:extLst>
          </a:blip>
          <a:srcRect l="2942" t="9795" r="12925" b="7802"/>
          <a:stretch/>
        </p:blipFill>
        <p:spPr>
          <a:xfrm flipH="1">
            <a:off x="3289300" y="2057400"/>
            <a:ext cx="2667000" cy="1853716"/>
          </a:xfrm>
          <a:prstGeom prst="rect">
            <a:avLst/>
          </a:prstGeom>
        </p:spPr>
      </p:pic>
      <p:pic>
        <p:nvPicPr>
          <p:cNvPr id="38" name="Picture 37" descr="22082016 Quad trans 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2200" y="4114800"/>
            <a:ext cx="2616200" cy="1819275"/>
          </a:xfrm>
          <a:prstGeom prst="rect">
            <a:avLst/>
          </a:prstGeom>
        </p:spPr>
      </p:pic>
      <p:sp>
        <p:nvSpPr>
          <p:cNvPr id="23" name="TextBox 22"/>
          <p:cNvSpPr txBox="1"/>
          <p:nvPr/>
        </p:nvSpPr>
        <p:spPr>
          <a:xfrm>
            <a:off x="533400" y="381000"/>
            <a:ext cx="5562600" cy="461665"/>
          </a:xfrm>
          <a:prstGeom prst="rect">
            <a:avLst/>
          </a:prstGeom>
          <a:noFill/>
        </p:spPr>
        <p:txBody>
          <a:bodyPr wrap="square" rtlCol="0">
            <a:spAutoFit/>
          </a:bodyPr>
          <a:lstStyle/>
          <a:p>
            <a:r>
              <a:rPr lang="en-US" sz="2400" b="1" dirty="0" smtClean="0">
                <a:solidFill>
                  <a:srgbClr val="0070C0"/>
                </a:solidFill>
                <a:latin typeface="Bangla MN"/>
                <a:cs typeface="Bangla MN"/>
              </a:rPr>
              <a:t>Project</a:t>
            </a:r>
            <a:endParaRPr lang="en-US" sz="2400" b="1" dirty="0">
              <a:solidFill>
                <a:srgbClr val="0070C0"/>
              </a:solidFill>
              <a:latin typeface="Bangla MN"/>
              <a:cs typeface="Bangla MN"/>
            </a:endParaRPr>
          </a:p>
        </p:txBody>
      </p:sp>
    </p:spTree>
    <p:extLst>
      <p:ext uri="{BB962C8B-B14F-4D97-AF65-F5344CB8AC3E}">
        <p14:creationId xmlns:p14="http://schemas.microsoft.com/office/powerpoint/2010/main" val="3122738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64780"/>
            <a:ext cx="8382000" cy="5459820"/>
          </a:xfrm>
          <a:prstGeom prst="rect">
            <a:avLst/>
          </a:prstGeom>
        </p:spPr>
      </p:pic>
      <p:sp>
        <p:nvSpPr>
          <p:cNvPr id="2" name="Slide Number Placeholder 1"/>
          <p:cNvSpPr>
            <a:spLocks noGrp="1"/>
          </p:cNvSpPr>
          <p:nvPr>
            <p:ph type="sldNum" sz="quarter" idx="12"/>
          </p:nvPr>
        </p:nvSpPr>
        <p:spPr/>
        <p:txBody>
          <a:bodyPr/>
          <a:lstStyle/>
          <a:p>
            <a:fld id="{837A43DF-FA67-44B4-BEC7-C8A18F9031AE}" type="slidenum">
              <a:rPr lang="en-US" smtClean="0"/>
              <a:pPr/>
              <a:t>10</a:t>
            </a:fld>
            <a:endParaRPr lang="en-US"/>
          </a:p>
        </p:txBody>
      </p:sp>
      <p:sp>
        <p:nvSpPr>
          <p:cNvPr id="8" name="TextBox 7"/>
          <p:cNvSpPr txBox="1"/>
          <p:nvPr/>
        </p:nvSpPr>
        <p:spPr>
          <a:xfrm>
            <a:off x="3444489" y="2819400"/>
            <a:ext cx="2446825" cy="461665"/>
          </a:xfrm>
          <a:prstGeom prst="rect">
            <a:avLst/>
          </a:prstGeom>
          <a:noFill/>
        </p:spPr>
        <p:txBody>
          <a:bodyPr wrap="none" rtlCol="0">
            <a:spAutoFit/>
          </a:bodyPr>
          <a:lstStyle/>
          <a:p>
            <a:pPr algn="ctr"/>
            <a:r>
              <a:rPr lang="en-US" sz="2400" b="1" dirty="0" smtClean="0">
                <a:solidFill>
                  <a:schemeClr val="bg1"/>
                </a:solidFill>
                <a:latin typeface="+mj-lt"/>
              </a:rPr>
              <a:t>Advance Meshing</a:t>
            </a:r>
            <a:endParaRPr lang="en-US" sz="2400" b="1" dirty="0">
              <a:solidFill>
                <a:schemeClr val="bg1"/>
              </a:solidFill>
              <a:latin typeface="+mj-lt"/>
            </a:endParaRPr>
          </a:p>
        </p:txBody>
      </p:sp>
    </p:spTree>
    <p:extLst>
      <p:ext uri="{BB962C8B-B14F-4D97-AF65-F5344CB8AC3E}">
        <p14:creationId xmlns:p14="http://schemas.microsoft.com/office/powerpoint/2010/main" val="2692265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7A43DF-FA67-44B4-BEC7-C8A18F9031AE}" type="slidenum">
              <a:rPr lang="en-US" smtClean="0"/>
              <a:pPr/>
              <a:t>11</a:t>
            </a:fld>
            <a:endParaRPr lang="en-US"/>
          </a:p>
        </p:txBody>
      </p:sp>
      <p:sp>
        <p:nvSpPr>
          <p:cNvPr id="17" name="TextBox 16"/>
          <p:cNvSpPr txBox="1"/>
          <p:nvPr/>
        </p:nvSpPr>
        <p:spPr>
          <a:xfrm>
            <a:off x="2242797" y="2819400"/>
            <a:ext cx="6825003" cy="1815882"/>
          </a:xfrm>
          <a:prstGeom prst="rect">
            <a:avLst/>
          </a:prstGeom>
          <a:noFill/>
        </p:spPr>
        <p:txBody>
          <a:bodyPr wrap="square" rtlCol="0">
            <a:spAutoFit/>
          </a:bodyPr>
          <a:lstStyle/>
          <a:p>
            <a:pPr algn="just"/>
            <a:endParaRPr lang="en-IN" sz="1400" dirty="0" smtClean="0"/>
          </a:p>
          <a:p>
            <a:pPr marL="285750" indent="-285750">
              <a:buFont typeface="Wingdings" panose="05000000000000000000" pitchFamily="2" charset="2"/>
              <a:buChar char="§"/>
            </a:pPr>
            <a:r>
              <a:rPr lang="en-IN" sz="1400" dirty="0"/>
              <a:t>Proprietary shell meshing algorithms</a:t>
            </a:r>
          </a:p>
          <a:p>
            <a:pPr marL="285750" indent="-285750">
              <a:buFont typeface="Wingdings" panose="05000000000000000000" pitchFamily="2" charset="2"/>
              <a:buChar char="§"/>
            </a:pPr>
            <a:r>
              <a:rPr lang="en-IN" sz="1400" dirty="0"/>
              <a:t>High performance &amp; Quality volume meshing algorithm</a:t>
            </a:r>
          </a:p>
          <a:p>
            <a:pPr marL="285750" indent="-285750">
              <a:buFont typeface="Wingdings" panose="05000000000000000000" pitchFamily="2" charset="2"/>
              <a:buChar char="§"/>
            </a:pPr>
            <a:r>
              <a:rPr lang="en-IN" sz="1400" dirty="0"/>
              <a:t>Hexahedral  dominant meshing</a:t>
            </a:r>
          </a:p>
          <a:p>
            <a:pPr marL="285750" indent="-285750">
              <a:buFont typeface="Wingdings" panose="05000000000000000000" pitchFamily="2" charset="2"/>
              <a:buChar char="§"/>
            </a:pPr>
            <a:r>
              <a:rPr lang="en-IN" sz="1400" dirty="0"/>
              <a:t>Mesh creation on extracted middle surface</a:t>
            </a:r>
          </a:p>
          <a:p>
            <a:pPr marL="285750" indent="-285750">
              <a:buFont typeface="Wingdings" panose="05000000000000000000" pitchFamily="2" charset="2"/>
              <a:buChar char="§"/>
            </a:pPr>
            <a:r>
              <a:rPr lang="en-IN" sz="1400" dirty="0"/>
              <a:t>Shell meshing ( thin shell, symmetric and axisymmetric problems )</a:t>
            </a:r>
          </a:p>
          <a:p>
            <a:pPr marL="285750" indent="-285750">
              <a:buFont typeface="Wingdings" panose="05000000000000000000" pitchFamily="2" charset="2"/>
              <a:buChar char="§"/>
            </a:pPr>
            <a:r>
              <a:rPr lang="en-IN" sz="1400" dirty="0"/>
              <a:t>Solid meshing ( complicated solid parts and CFD problems)</a:t>
            </a:r>
          </a:p>
          <a:p>
            <a:pPr marL="285750" indent="-285750">
              <a:buFont typeface="Wingdings" panose="05000000000000000000" pitchFamily="2" charset="2"/>
              <a:buChar char="§"/>
            </a:pPr>
            <a:r>
              <a:rPr lang="en-IN" sz="1400" dirty="0"/>
              <a:t>Acoustic cavity mesh</a:t>
            </a:r>
          </a:p>
        </p:txBody>
      </p:sp>
      <p:sp>
        <p:nvSpPr>
          <p:cNvPr id="18" name="TextBox 17"/>
          <p:cNvSpPr txBox="1"/>
          <p:nvPr/>
        </p:nvSpPr>
        <p:spPr>
          <a:xfrm>
            <a:off x="457200" y="2968823"/>
            <a:ext cx="1785597" cy="338554"/>
          </a:xfrm>
          <a:prstGeom prst="rect">
            <a:avLst/>
          </a:prstGeom>
          <a:noFill/>
        </p:spPr>
        <p:txBody>
          <a:bodyPr wrap="square" rtlCol="0">
            <a:spAutoFit/>
          </a:bodyPr>
          <a:lstStyle/>
          <a:p>
            <a:pPr algn="ctr"/>
            <a:r>
              <a:rPr lang="en-IN" sz="1600" b="1" dirty="0" smtClean="0"/>
              <a:t>Our Capabilities</a:t>
            </a:r>
            <a:endParaRPr lang="en-IN" sz="1600" b="1" dirty="0"/>
          </a:p>
        </p:txBody>
      </p:sp>
      <p:sp>
        <p:nvSpPr>
          <p:cNvPr id="3" name="TextBox 2"/>
          <p:cNvSpPr txBox="1"/>
          <p:nvPr/>
        </p:nvSpPr>
        <p:spPr>
          <a:xfrm>
            <a:off x="1559950" y="1849969"/>
            <a:ext cx="184666" cy="369332"/>
          </a:xfrm>
          <a:prstGeom prst="rect">
            <a:avLst/>
          </a:prstGeom>
          <a:noFill/>
        </p:spPr>
        <p:txBody>
          <a:bodyPr wrap="none" rtlCol="0">
            <a:spAutoFit/>
          </a:bodyPr>
          <a:lstStyle/>
          <a:p>
            <a:endParaRPr lang="en-US" dirty="0"/>
          </a:p>
        </p:txBody>
      </p:sp>
      <p:pic>
        <p:nvPicPr>
          <p:cNvPr id="30" name="Picture 29" descr="altair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341" y="5257800"/>
            <a:ext cx="2368659" cy="585589"/>
          </a:xfrm>
          <a:prstGeom prst="rect">
            <a:avLst/>
          </a:prstGeom>
        </p:spPr>
      </p:pic>
      <p:pic>
        <p:nvPicPr>
          <p:cNvPr id="31" name="Picture 30" descr="Ansy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54" y="5309989"/>
            <a:ext cx="1845546" cy="587828"/>
          </a:xfrm>
          <a:prstGeom prst="rect">
            <a:avLst/>
          </a:prstGeom>
        </p:spPr>
      </p:pic>
      <p:sp>
        <p:nvSpPr>
          <p:cNvPr id="10" name="TextBox 9"/>
          <p:cNvSpPr txBox="1"/>
          <p:nvPr/>
        </p:nvSpPr>
        <p:spPr>
          <a:xfrm>
            <a:off x="533400" y="381000"/>
            <a:ext cx="5562600" cy="461665"/>
          </a:xfrm>
          <a:prstGeom prst="rect">
            <a:avLst/>
          </a:prstGeom>
          <a:noFill/>
        </p:spPr>
        <p:txBody>
          <a:bodyPr wrap="square" rtlCol="0">
            <a:spAutoFit/>
          </a:bodyPr>
          <a:lstStyle/>
          <a:p>
            <a:r>
              <a:rPr lang="en-US" sz="2400" b="1" dirty="0" smtClean="0">
                <a:solidFill>
                  <a:srgbClr val="0070C0"/>
                </a:solidFill>
                <a:latin typeface="Bangla MN"/>
                <a:cs typeface="Bangla MN"/>
              </a:rPr>
              <a:t>Advance Meshing</a:t>
            </a:r>
            <a:endParaRPr lang="en-US" sz="2400" b="1" dirty="0">
              <a:solidFill>
                <a:srgbClr val="0070C0"/>
              </a:solidFill>
              <a:latin typeface="Bangla MN"/>
              <a:cs typeface="Bangla MN"/>
            </a:endParaRPr>
          </a:p>
        </p:txBody>
      </p:sp>
      <p:sp>
        <p:nvSpPr>
          <p:cNvPr id="5" name="Rectangle 4"/>
          <p:cNvSpPr/>
          <p:nvPr/>
        </p:nvSpPr>
        <p:spPr>
          <a:xfrm>
            <a:off x="685800" y="1487269"/>
            <a:ext cx="8229600" cy="692497"/>
          </a:xfrm>
          <a:prstGeom prst="rect">
            <a:avLst/>
          </a:prstGeom>
        </p:spPr>
        <p:txBody>
          <a:bodyPr wrap="square">
            <a:spAutoFit/>
          </a:bodyPr>
          <a:lstStyle/>
          <a:p>
            <a:pPr marL="0" lvl="1" indent="457200" algn="just"/>
            <a:r>
              <a:rPr lang="en-US" sz="1300" b="1" dirty="0">
                <a:latin typeface="+mj-lt"/>
              </a:rPr>
              <a:t>ERFOLG</a:t>
            </a:r>
            <a:r>
              <a:rPr lang="en-US" sz="1300" dirty="0">
                <a:latin typeface="+mj-lt"/>
              </a:rPr>
              <a:t> have a team of engineer with expertise across a wide range of engineering disciplines &amp; industries that we provide consulting support based on your specific needs &amp; requirements to generate  high quality Meshing with using </a:t>
            </a:r>
            <a:r>
              <a:rPr lang="en-US" sz="1300" dirty="0" smtClean="0">
                <a:latin typeface="+mj-lt"/>
              </a:rPr>
              <a:t>ANSYS, </a:t>
            </a:r>
            <a:r>
              <a:rPr lang="en-US" sz="1300" dirty="0" err="1" smtClean="0">
                <a:latin typeface="+mj-lt"/>
              </a:rPr>
              <a:t>Hypermesh</a:t>
            </a:r>
            <a:r>
              <a:rPr lang="en-US" sz="1300" dirty="0" smtClean="0">
                <a:latin typeface="+mj-lt"/>
              </a:rPr>
              <a:t> &amp; ANSA Platform</a:t>
            </a:r>
            <a:endParaRPr lang="en-US" sz="1300" dirty="0">
              <a:latin typeface="+mj-lt"/>
            </a:endParaRPr>
          </a:p>
        </p:txBody>
      </p:sp>
      <p:pic>
        <p:nvPicPr>
          <p:cNvPr id="11" name="Picture 10" descr="ANSAMETA_bi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3332" y="5295068"/>
            <a:ext cx="894268" cy="572332"/>
          </a:xfrm>
          <a:prstGeom prst="rect">
            <a:avLst/>
          </a:prstGeom>
        </p:spPr>
      </p:pic>
    </p:spTree>
    <p:extLst>
      <p:ext uri="{BB962C8B-B14F-4D97-AF65-F5344CB8AC3E}">
        <p14:creationId xmlns:p14="http://schemas.microsoft.com/office/powerpoint/2010/main" val="461368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57200" y="4036914"/>
            <a:ext cx="8382000" cy="1985864"/>
            <a:chOff x="457200" y="4036914"/>
            <a:chExt cx="8382000" cy="1985864"/>
          </a:xfrm>
        </p:grpSpPr>
        <p:sp>
          <p:nvSpPr>
            <p:cNvPr id="33" name="Rectangle 32"/>
            <p:cNvSpPr/>
            <p:nvPr/>
          </p:nvSpPr>
          <p:spPr>
            <a:xfrm>
              <a:off x="4572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p:cNvSpPr/>
            <p:nvPr/>
          </p:nvSpPr>
          <p:spPr>
            <a:xfrm>
              <a:off x="32766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p:cNvSpPr/>
            <p:nvPr/>
          </p:nvSpPr>
          <p:spPr>
            <a:xfrm>
              <a:off x="6096000" y="4038600"/>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837A43DF-FA67-44B4-BEC7-C8A18F9031AE}" type="slidenum">
              <a:rPr lang="en-US" smtClean="0"/>
              <a:pPr/>
              <a:t>12</a:t>
            </a:fld>
            <a:endParaRPr lang="en-US"/>
          </a:p>
        </p:txBody>
      </p:sp>
      <p:grpSp>
        <p:nvGrpSpPr>
          <p:cNvPr id="19" name="Group 18"/>
          <p:cNvGrpSpPr/>
          <p:nvPr/>
        </p:nvGrpSpPr>
        <p:grpSpPr>
          <a:xfrm>
            <a:off x="457200" y="1976536"/>
            <a:ext cx="8382000" cy="1985864"/>
            <a:chOff x="457200" y="4036914"/>
            <a:chExt cx="8382000" cy="1985864"/>
          </a:xfrm>
        </p:grpSpPr>
        <p:sp>
          <p:nvSpPr>
            <p:cNvPr id="20" name="Rectangle 19"/>
            <p:cNvSpPr/>
            <p:nvPr/>
          </p:nvSpPr>
          <p:spPr>
            <a:xfrm>
              <a:off x="4572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32766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p:cNvSpPr/>
            <p:nvPr/>
          </p:nvSpPr>
          <p:spPr>
            <a:xfrm>
              <a:off x="6096000" y="4038600"/>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4114800"/>
            <a:ext cx="2590800" cy="1828800"/>
          </a:xfrm>
          <a:prstGeom prst="rect">
            <a:avLst/>
          </a:prstGeom>
          <a:ln>
            <a:no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9600" y="4114801"/>
            <a:ext cx="2476002" cy="1828800"/>
          </a:xfrm>
          <a:prstGeom prst="rect">
            <a:avLst/>
          </a:prstGeom>
          <a:ln>
            <a:noFill/>
          </a:ln>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6631" y="4147710"/>
            <a:ext cx="2556893" cy="1773517"/>
          </a:xfrm>
          <a:prstGeom prst="rect">
            <a:avLst/>
          </a:prstGeom>
          <a:ln>
            <a:noFill/>
          </a:ln>
        </p:spPr>
      </p:pic>
      <p:sp>
        <p:nvSpPr>
          <p:cNvPr id="16" name="TextBox 15"/>
          <p:cNvSpPr txBox="1"/>
          <p:nvPr/>
        </p:nvSpPr>
        <p:spPr>
          <a:xfrm>
            <a:off x="533400" y="381000"/>
            <a:ext cx="5562600" cy="461665"/>
          </a:xfrm>
          <a:prstGeom prst="rect">
            <a:avLst/>
          </a:prstGeom>
          <a:noFill/>
        </p:spPr>
        <p:txBody>
          <a:bodyPr wrap="square" rtlCol="0">
            <a:spAutoFit/>
          </a:bodyPr>
          <a:lstStyle/>
          <a:p>
            <a:r>
              <a:rPr lang="en-US" sz="2400" b="1" dirty="0" smtClean="0">
                <a:solidFill>
                  <a:srgbClr val="0070C0"/>
                </a:solidFill>
                <a:latin typeface="Bangla MN"/>
                <a:cs typeface="Bangla MN"/>
              </a:rPr>
              <a:t>Project</a:t>
            </a:r>
            <a:endParaRPr lang="en-US" sz="2400" b="1" dirty="0">
              <a:solidFill>
                <a:srgbClr val="0070C0"/>
              </a:solidFill>
              <a:latin typeface="Bangla MN"/>
              <a:cs typeface="Bangla MN"/>
            </a:endParaRPr>
          </a:p>
        </p:txBody>
      </p:sp>
      <p:pic>
        <p:nvPicPr>
          <p:cNvPr id="3" name="Picture 2" descr="77dbd3bc9c7fd8fcc67a1e0c794495cd.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2057400"/>
            <a:ext cx="2286000" cy="1835467"/>
          </a:xfrm>
          <a:prstGeom prst="rect">
            <a:avLst/>
          </a:prstGeom>
        </p:spPr>
      </p:pic>
      <p:pic>
        <p:nvPicPr>
          <p:cNvPr id="6" name="Picture 5" descr="Screen Shot 2017-04-28 at 1.05.21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8700" y="2044251"/>
            <a:ext cx="2209800" cy="1867349"/>
          </a:xfrm>
          <a:prstGeom prst="roundRect">
            <a:avLst>
              <a:gd name="adj" fmla="val 23890"/>
            </a:avLst>
          </a:prstGeom>
        </p:spPr>
      </p:pic>
      <p:pic>
        <p:nvPicPr>
          <p:cNvPr id="7" name="Picture 6" descr="image2.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2082800"/>
            <a:ext cx="1905000" cy="1811157"/>
          </a:xfrm>
          <a:prstGeom prst="rect">
            <a:avLst/>
          </a:prstGeom>
        </p:spPr>
      </p:pic>
    </p:spTree>
    <p:extLst>
      <p:ext uri="{BB962C8B-B14F-4D97-AF65-F5344CB8AC3E}">
        <p14:creationId xmlns:p14="http://schemas.microsoft.com/office/powerpoint/2010/main" val="1624764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64780"/>
            <a:ext cx="8382000" cy="5459820"/>
          </a:xfrm>
          <a:prstGeom prst="rect">
            <a:avLst/>
          </a:prstGeom>
        </p:spPr>
      </p:pic>
      <p:sp>
        <p:nvSpPr>
          <p:cNvPr id="2" name="Slide Number Placeholder 1"/>
          <p:cNvSpPr>
            <a:spLocks noGrp="1"/>
          </p:cNvSpPr>
          <p:nvPr>
            <p:ph type="sldNum" sz="quarter" idx="12"/>
          </p:nvPr>
        </p:nvSpPr>
        <p:spPr/>
        <p:txBody>
          <a:bodyPr/>
          <a:lstStyle/>
          <a:p>
            <a:fld id="{837A43DF-FA67-44B4-BEC7-C8A18F9031AE}" type="slidenum">
              <a:rPr lang="en-US" smtClean="0"/>
              <a:pPr/>
              <a:t>13</a:t>
            </a:fld>
            <a:endParaRPr lang="en-US"/>
          </a:p>
        </p:txBody>
      </p:sp>
      <p:sp>
        <p:nvSpPr>
          <p:cNvPr id="8" name="TextBox 7"/>
          <p:cNvSpPr txBox="1"/>
          <p:nvPr/>
        </p:nvSpPr>
        <p:spPr>
          <a:xfrm>
            <a:off x="3001707" y="2819400"/>
            <a:ext cx="3332387" cy="830997"/>
          </a:xfrm>
          <a:prstGeom prst="rect">
            <a:avLst/>
          </a:prstGeom>
          <a:noFill/>
        </p:spPr>
        <p:txBody>
          <a:bodyPr wrap="none" rtlCol="0">
            <a:spAutoFit/>
          </a:bodyPr>
          <a:lstStyle/>
          <a:p>
            <a:pPr algn="ctr"/>
            <a:r>
              <a:rPr lang="en-US" sz="2400" b="1" dirty="0" smtClean="0">
                <a:solidFill>
                  <a:schemeClr val="bg1"/>
                </a:solidFill>
                <a:latin typeface="+mj-lt"/>
              </a:rPr>
              <a:t>FEA</a:t>
            </a:r>
          </a:p>
          <a:p>
            <a:pPr algn="ctr"/>
            <a:r>
              <a:rPr lang="en-US" sz="2400" b="1" dirty="0" smtClean="0">
                <a:solidFill>
                  <a:schemeClr val="bg1"/>
                </a:solidFill>
                <a:latin typeface="+mj-lt"/>
              </a:rPr>
              <a:t>(Finite Element Analysis)</a:t>
            </a:r>
            <a:endParaRPr lang="en-US" sz="2400" b="1" dirty="0">
              <a:solidFill>
                <a:schemeClr val="bg1"/>
              </a:solidFill>
              <a:latin typeface="+mj-lt"/>
            </a:endParaRPr>
          </a:p>
        </p:txBody>
      </p:sp>
    </p:spTree>
    <p:extLst>
      <p:ext uri="{BB962C8B-B14F-4D97-AF65-F5344CB8AC3E}">
        <p14:creationId xmlns:p14="http://schemas.microsoft.com/office/powerpoint/2010/main" val="1270513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ltair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5181600"/>
            <a:ext cx="2368659" cy="585589"/>
          </a:xfrm>
          <a:prstGeom prst="rect">
            <a:avLst/>
          </a:prstGeom>
        </p:spPr>
      </p:pic>
      <p:pic>
        <p:nvPicPr>
          <p:cNvPr id="6" name="Picture 5" descr="Ansy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5233789"/>
            <a:ext cx="1845546" cy="587828"/>
          </a:xfrm>
          <a:prstGeom prst="rect">
            <a:avLst/>
          </a:prstGeom>
        </p:spPr>
      </p:pic>
      <p:sp>
        <p:nvSpPr>
          <p:cNvPr id="2" name="Slide Number Placeholder 1"/>
          <p:cNvSpPr>
            <a:spLocks noGrp="1"/>
          </p:cNvSpPr>
          <p:nvPr>
            <p:ph type="sldNum" sz="quarter" idx="12"/>
          </p:nvPr>
        </p:nvSpPr>
        <p:spPr/>
        <p:txBody>
          <a:bodyPr/>
          <a:lstStyle/>
          <a:p>
            <a:fld id="{837A43DF-FA67-44B4-BEC7-C8A18F9031AE}" type="slidenum">
              <a:rPr lang="en-US" smtClean="0"/>
              <a:pPr/>
              <a:t>14</a:t>
            </a:fld>
            <a:endParaRPr lang="en-US"/>
          </a:p>
        </p:txBody>
      </p:sp>
      <p:sp>
        <p:nvSpPr>
          <p:cNvPr id="18" name="TextBox 17"/>
          <p:cNvSpPr txBox="1"/>
          <p:nvPr/>
        </p:nvSpPr>
        <p:spPr>
          <a:xfrm>
            <a:off x="500403" y="2667000"/>
            <a:ext cx="1785597" cy="338554"/>
          </a:xfrm>
          <a:prstGeom prst="rect">
            <a:avLst/>
          </a:prstGeom>
          <a:noFill/>
        </p:spPr>
        <p:txBody>
          <a:bodyPr wrap="square" rtlCol="0">
            <a:spAutoFit/>
          </a:bodyPr>
          <a:lstStyle/>
          <a:p>
            <a:pPr algn="ctr"/>
            <a:r>
              <a:rPr lang="en-IN" sz="1600" b="1" dirty="0" smtClean="0"/>
              <a:t>Our Capabilities </a:t>
            </a:r>
            <a:endParaRPr lang="en-IN" sz="1600" b="1" dirty="0"/>
          </a:p>
        </p:txBody>
      </p:sp>
      <p:sp>
        <p:nvSpPr>
          <p:cNvPr id="20" name="TextBox 19"/>
          <p:cNvSpPr txBox="1"/>
          <p:nvPr/>
        </p:nvSpPr>
        <p:spPr>
          <a:xfrm>
            <a:off x="2133600" y="2700517"/>
            <a:ext cx="4648200" cy="1815882"/>
          </a:xfrm>
          <a:prstGeom prst="rect">
            <a:avLst/>
          </a:prstGeom>
          <a:noFill/>
        </p:spPr>
        <p:txBody>
          <a:bodyPr wrap="square" rtlCol="0">
            <a:spAutoFit/>
          </a:bodyPr>
          <a:lstStyle/>
          <a:p>
            <a:pPr marL="285750" indent="-285750">
              <a:buFont typeface="Wingdings" panose="05000000000000000000" pitchFamily="2" charset="2"/>
              <a:buChar char="§"/>
            </a:pPr>
            <a:r>
              <a:rPr lang="en-US" sz="1400" dirty="0"/>
              <a:t>Structural Analysis </a:t>
            </a:r>
          </a:p>
          <a:p>
            <a:pPr marL="285750" indent="-285750">
              <a:buFont typeface="Wingdings" panose="05000000000000000000" pitchFamily="2" charset="2"/>
              <a:buChar char="§"/>
            </a:pPr>
            <a:r>
              <a:rPr lang="en-US" sz="1400" dirty="0"/>
              <a:t>Thermal &amp; Electrical Simulation</a:t>
            </a:r>
          </a:p>
          <a:p>
            <a:pPr marL="285750" indent="-285750">
              <a:buFont typeface="Wingdings" panose="05000000000000000000" pitchFamily="2" charset="2"/>
              <a:buChar char="§"/>
            </a:pPr>
            <a:r>
              <a:rPr lang="en-US" sz="1400" dirty="0"/>
              <a:t>Dynamic Simulation</a:t>
            </a:r>
          </a:p>
          <a:p>
            <a:pPr marL="285750" indent="-285750">
              <a:buFont typeface="Wingdings" panose="05000000000000000000" pitchFamily="2" charset="2"/>
              <a:buChar char="§"/>
            </a:pPr>
            <a:r>
              <a:rPr lang="en-US" sz="1400" dirty="0"/>
              <a:t>Durability &amp; Fatigue Simulation</a:t>
            </a:r>
          </a:p>
          <a:p>
            <a:pPr marL="285750" indent="-285750">
              <a:buFont typeface="Wingdings" panose="05000000000000000000" pitchFamily="2" charset="2"/>
              <a:buChar char="§"/>
            </a:pPr>
            <a:r>
              <a:rPr lang="en-US" sz="1400" dirty="0"/>
              <a:t>Roll Over Simulation</a:t>
            </a:r>
          </a:p>
          <a:p>
            <a:pPr marL="285750" indent="-285750">
              <a:buFont typeface="Wingdings" panose="05000000000000000000" pitchFamily="2" charset="2"/>
              <a:buChar char="§"/>
            </a:pPr>
            <a:r>
              <a:rPr lang="en-US" sz="1400" dirty="0"/>
              <a:t>Crash Analysis</a:t>
            </a:r>
          </a:p>
          <a:p>
            <a:pPr marL="285750" indent="-285750">
              <a:buFont typeface="Wingdings" panose="05000000000000000000" pitchFamily="2" charset="2"/>
              <a:buChar char="§"/>
            </a:pPr>
            <a:r>
              <a:rPr lang="en-US" sz="1400" dirty="0"/>
              <a:t>Product optimization and weight reduction </a:t>
            </a:r>
          </a:p>
          <a:p>
            <a:pPr marL="285750" indent="-285750">
              <a:buFont typeface="Wingdings" panose="05000000000000000000" pitchFamily="2" charset="2"/>
              <a:buChar char="§"/>
            </a:pPr>
            <a:r>
              <a:rPr lang="en-US" sz="1400" dirty="0"/>
              <a:t>Data Collection &amp; Report Creation </a:t>
            </a:r>
          </a:p>
        </p:txBody>
      </p:sp>
      <p:pic>
        <p:nvPicPr>
          <p:cNvPr id="10" name="Picture 9" descr="abaq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3634" y="5233789"/>
            <a:ext cx="1764625" cy="635265"/>
          </a:xfrm>
          <a:prstGeom prst="rect">
            <a:avLst/>
          </a:prstGeom>
        </p:spPr>
      </p:pic>
      <p:pic>
        <p:nvPicPr>
          <p:cNvPr id="11" name="Picture 10" descr="imag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5268839"/>
            <a:ext cx="1919340" cy="726950"/>
          </a:xfrm>
          <a:prstGeom prst="rect">
            <a:avLst/>
          </a:prstGeom>
        </p:spPr>
      </p:pic>
      <p:sp>
        <p:nvSpPr>
          <p:cNvPr id="12" name="TextBox 11"/>
          <p:cNvSpPr txBox="1"/>
          <p:nvPr/>
        </p:nvSpPr>
        <p:spPr>
          <a:xfrm>
            <a:off x="533400" y="381000"/>
            <a:ext cx="5562600" cy="461665"/>
          </a:xfrm>
          <a:prstGeom prst="rect">
            <a:avLst/>
          </a:prstGeom>
          <a:noFill/>
        </p:spPr>
        <p:txBody>
          <a:bodyPr wrap="square" rtlCol="0">
            <a:spAutoFit/>
          </a:bodyPr>
          <a:lstStyle/>
          <a:p>
            <a:r>
              <a:rPr lang="en-US" sz="2400" b="1" dirty="0" smtClean="0">
                <a:solidFill>
                  <a:srgbClr val="0070C0"/>
                </a:solidFill>
                <a:latin typeface="Bangla MN"/>
                <a:cs typeface="Bangla MN"/>
              </a:rPr>
              <a:t>FEA </a:t>
            </a:r>
            <a:endParaRPr lang="en-US" sz="2400" b="1" dirty="0">
              <a:solidFill>
                <a:srgbClr val="0070C0"/>
              </a:solidFill>
              <a:latin typeface="Bangla MN"/>
              <a:cs typeface="Bangla MN"/>
            </a:endParaRPr>
          </a:p>
        </p:txBody>
      </p:sp>
      <p:sp>
        <p:nvSpPr>
          <p:cNvPr id="3" name="Rectangle 2"/>
          <p:cNvSpPr/>
          <p:nvPr/>
        </p:nvSpPr>
        <p:spPr>
          <a:xfrm>
            <a:off x="609600" y="1040993"/>
            <a:ext cx="8167740" cy="1092607"/>
          </a:xfrm>
          <a:prstGeom prst="rect">
            <a:avLst/>
          </a:prstGeom>
        </p:spPr>
        <p:txBody>
          <a:bodyPr wrap="square">
            <a:spAutoFit/>
          </a:bodyPr>
          <a:lstStyle/>
          <a:p>
            <a:pPr algn="just"/>
            <a:endParaRPr lang="en-US" sz="1300" dirty="0">
              <a:solidFill>
                <a:srgbClr val="000000"/>
              </a:solidFill>
              <a:latin typeface="+mj-lt"/>
            </a:endParaRPr>
          </a:p>
          <a:p>
            <a:pPr algn="just"/>
            <a:r>
              <a:rPr lang="en-US" sz="1300" dirty="0" smtClean="0">
                <a:latin typeface="+mj-lt"/>
              </a:rPr>
              <a:t>               Finite Element Analysis (FEA) is </a:t>
            </a:r>
            <a:r>
              <a:rPr lang="en-US" sz="1300" dirty="0">
                <a:latin typeface="+mj-lt"/>
              </a:rPr>
              <a:t>generally recognized as an important method of improving productivity. One of the major benefits of this technology has been to reduce the amount of manual work force spent analyzing changes made to vehicle designs. By using existing data, computer-aided design (CAD) can be used to co-ordinate the spatial relationships in the </a:t>
            </a:r>
            <a:r>
              <a:rPr lang="en-US" sz="1300" dirty="0" smtClean="0">
                <a:latin typeface="+mj-lt"/>
              </a:rPr>
              <a:t>Automotive </a:t>
            </a:r>
            <a:r>
              <a:rPr lang="en-US" sz="1300" dirty="0">
                <a:latin typeface="+mj-lt"/>
              </a:rPr>
              <a:t>(on road &amp; off road vehicle</a:t>
            </a:r>
            <a:r>
              <a:rPr lang="en-US" sz="1300" dirty="0" smtClean="0">
                <a:latin typeface="+mj-lt"/>
              </a:rPr>
              <a:t>), Aerospace, Oil &amp; Gas, Heavy Engineering and Solar.</a:t>
            </a:r>
            <a:endParaRPr lang="en-US" sz="1300" dirty="0">
              <a:latin typeface="+mj-lt"/>
            </a:endParaRPr>
          </a:p>
        </p:txBody>
      </p:sp>
    </p:spTree>
    <p:extLst>
      <p:ext uri="{BB962C8B-B14F-4D97-AF65-F5344CB8AC3E}">
        <p14:creationId xmlns:p14="http://schemas.microsoft.com/office/powerpoint/2010/main" val="1705765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57200" y="4036914"/>
            <a:ext cx="8382000" cy="1985864"/>
            <a:chOff x="457200" y="4036914"/>
            <a:chExt cx="8382000" cy="1985864"/>
          </a:xfrm>
        </p:grpSpPr>
        <p:sp>
          <p:nvSpPr>
            <p:cNvPr id="33" name="Rectangle 32"/>
            <p:cNvSpPr/>
            <p:nvPr/>
          </p:nvSpPr>
          <p:spPr>
            <a:xfrm>
              <a:off x="4572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p:cNvSpPr/>
            <p:nvPr/>
          </p:nvSpPr>
          <p:spPr>
            <a:xfrm>
              <a:off x="32766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p:cNvSpPr/>
            <p:nvPr/>
          </p:nvSpPr>
          <p:spPr>
            <a:xfrm>
              <a:off x="6096000" y="4038600"/>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837A43DF-FA67-44B4-BEC7-C8A18F9031AE}" type="slidenum">
              <a:rPr lang="en-US" smtClean="0"/>
              <a:pPr/>
              <a:t>15</a:t>
            </a:fld>
            <a:endParaRPr lang="en-US"/>
          </a:p>
        </p:txBody>
      </p:sp>
      <p:grpSp>
        <p:nvGrpSpPr>
          <p:cNvPr id="19" name="Group 18"/>
          <p:cNvGrpSpPr/>
          <p:nvPr/>
        </p:nvGrpSpPr>
        <p:grpSpPr>
          <a:xfrm>
            <a:off x="457200" y="1976536"/>
            <a:ext cx="8382000" cy="1985864"/>
            <a:chOff x="457200" y="4036914"/>
            <a:chExt cx="8382000" cy="1985864"/>
          </a:xfrm>
        </p:grpSpPr>
        <p:sp>
          <p:nvSpPr>
            <p:cNvPr id="20" name="Rectangle 19"/>
            <p:cNvSpPr/>
            <p:nvPr/>
          </p:nvSpPr>
          <p:spPr>
            <a:xfrm>
              <a:off x="4572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32766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p:cNvSpPr/>
            <p:nvPr/>
          </p:nvSpPr>
          <p:spPr>
            <a:xfrm>
              <a:off x="6096000" y="4038600"/>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3" name="Picture 2" descr="temperature-field.png"/>
          <p:cNvPicPr>
            <a:picLocks noChangeAspect="1"/>
          </p:cNvPicPr>
          <p:nvPr/>
        </p:nvPicPr>
        <p:blipFill rotWithShape="1">
          <a:blip r:embed="rId2" cstate="print">
            <a:extLst>
              <a:ext uri="{28A0092B-C50C-407E-A947-70E740481C1C}">
                <a14:useLocalDpi xmlns:a14="http://schemas.microsoft.com/office/drawing/2010/main" val="0"/>
              </a:ext>
            </a:extLst>
          </a:blip>
          <a:srcRect b="2198"/>
          <a:stretch/>
        </p:blipFill>
        <p:spPr>
          <a:xfrm>
            <a:off x="558800" y="2082800"/>
            <a:ext cx="2540000" cy="1773728"/>
          </a:xfrm>
          <a:prstGeom prst="rect">
            <a:avLst/>
          </a:prstGeom>
        </p:spPr>
      </p:pic>
      <p:pic>
        <p:nvPicPr>
          <p:cNvPr id="4" name="Picture 3" descr="Screen Shot 2017-04-27 at 12.52.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1" y="2057400"/>
            <a:ext cx="2603500" cy="1828800"/>
          </a:xfrm>
          <a:prstGeom prst="rect">
            <a:avLst/>
          </a:prstGeom>
        </p:spPr>
      </p:pic>
      <p:pic>
        <p:nvPicPr>
          <p:cNvPr id="6" name="Picture 5" descr="Screen Shot 2017-04-27 at 12.52.1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800" y="2057400"/>
            <a:ext cx="2641600" cy="1773997"/>
          </a:xfrm>
          <a:prstGeom prst="rect">
            <a:avLst/>
          </a:prstGeom>
        </p:spPr>
      </p:pic>
      <p:pic>
        <p:nvPicPr>
          <p:cNvPr id="7" name="Picture 6" descr="Screen Shot 2017-04-27 at 12.52.16 PM copy 3.png"/>
          <p:cNvPicPr>
            <a:picLocks noChangeAspect="1"/>
          </p:cNvPicPr>
          <p:nvPr/>
        </p:nvPicPr>
        <p:blipFill rotWithShape="1">
          <a:blip r:embed="rId5">
            <a:extLst>
              <a:ext uri="{28A0092B-C50C-407E-A947-70E740481C1C}">
                <a14:useLocalDpi xmlns:a14="http://schemas.microsoft.com/office/drawing/2010/main" val="0"/>
              </a:ext>
            </a:extLst>
          </a:blip>
          <a:srcRect l="5776"/>
          <a:stretch/>
        </p:blipFill>
        <p:spPr>
          <a:xfrm>
            <a:off x="575849" y="4114800"/>
            <a:ext cx="2522054" cy="1828800"/>
          </a:xfrm>
          <a:prstGeom prst="rect">
            <a:avLst/>
          </a:prstGeom>
        </p:spPr>
      </p:pic>
      <p:pic>
        <p:nvPicPr>
          <p:cNvPr id="8" name="Picture 7" descr="Screen Shot 2017-04-27 at 12.52.33 PM copy.png"/>
          <p:cNvPicPr>
            <a:picLocks noChangeAspect="1"/>
          </p:cNvPicPr>
          <p:nvPr/>
        </p:nvPicPr>
        <p:blipFill rotWithShape="1">
          <a:blip r:embed="rId6">
            <a:extLst>
              <a:ext uri="{28A0092B-C50C-407E-A947-70E740481C1C}">
                <a14:useLocalDpi xmlns:a14="http://schemas.microsoft.com/office/drawing/2010/main" val="0"/>
              </a:ext>
            </a:extLst>
          </a:blip>
          <a:srcRect l="5840" t="3315" r="5475"/>
          <a:stretch/>
        </p:blipFill>
        <p:spPr>
          <a:xfrm>
            <a:off x="6235699" y="4152901"/>
            <a:ext cx="2486515" cy="1790700"/>
          </a:xfrm>
          <a:prstGeom prst="rect">
            <a:avLst/>
          </a:prstGeom>
        </p:spPr>
      </p:pic>
      <p:pic>
        <p:nvPicPr>
          <p:cNvPr id="9" name="Picture 8" descr="Screen Shot 2017-04-27 at 12.52.33 PM copy 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4163" y="4114800"/>
            <a:ext cx="2579437" cy="1828800"/>
          </a:xfrm>
          <a:prstGeom prst="rect">
            <a:avLst/>
          </a:prstGeom>
        </p:spPr>
      </p:pic>
      <p:sp>
        <p:nvSpPr>
          <p:cNvPr id="24" name="TextBox 23"/>
          <p:cNvSpPr txBox="1"/>
          <p:nvPr/>
        </p:nvSpPr>
        <p:spPr>
          <a:xfrm>
            <a:off x="533400" y="381000"/>
            <a:ext cx="5562600" cy="461665"/>
          </a:xfrm>
          <a:prstGeom prst="rect">
            <a:avLst/>
          </a:prstGeom>
          <a:noFill/>
        </p:spPr>
        <p:txBody>
          <a:bodyPr wrap="square" rtlCol="0">
            <a:spAutoFit/>
          </a:bodyPr>
          <a:lstStyle/>
          <a:p>
            <a:r>
              <a:rPr lang="en-US" sz="2400" b="1" dirty="0" smtClean="0">
                <a:solidFill>
                  <a:srgbClr val="0070C0"/>
                </a:solidFill>
                <a:latin typeface="Bangla MN"/>
                <a:cs typeface="Bangla MN"/>
              </a:rPr>
              <a:t>Project</a:t>
            </a:r>
            <a:endParaRPr lang="en-US" sz="2400" b="1" dirty="0">
              <a:solidFill>
                <a:srgbClr val="0070C0"/>
              </a:solidFill>
              <a:latin typeface="Bangla MN"/>
              <a:cs typeface="Bangla MN"/>
            </a:endParaRPr>
          </a:p>
        </p:txBody>
      </p:sp>
    </p:spTree>
    <p:extLst>
      <p:ext uri="{BB962C8B-B14F-4D97-AF65-F5344CB8AC3E}">
        <p14:creationId xmlns:p14="http://schemas.microsoft.com/office/powerpoint/2010/main" val="2249069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57200" y="4036914"/>
            <a:ext cx="83820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837A43DF-FA67-44B4-BEC7-C8A18F9031AE}" type="slidenum">
              <a:rPr lang="en-US" smtClean="0"/>
              <a:pPr/>
              <a:t>16</a:t>
            </a:fld>
            <a:endParaRPr lang="en-US"/>
          </a:p>
        </p:txBody>
      </p:sp>
      <p:grpSp>
        <p:nvGrpSpPr>
          <p:cNvPr id="19" name="Group 18"/>
          <p:cNvGrpSpPr/>
          <p:nvPr/>
        </p:nvGrpSpPr>
        <p:grpSpPr>
          <a:xfrm>
            <a:off x="457200" y="1976536"/>
            <a:ext cx="8382000" cy="1985864"/>
            <a:chOff x="457200" y="4036914"/>
            <a:chExt cx="8382000" cy="1985864"/>
          </a:xfrm>
        </p:grpSpPr>
        <p:sp>
          <p:nvSpPr>
            <p:cNvPr id="20" name="Rectangle 19"/>
            <p:cNvSpPr/>
            <p:nvPr/>
          </p:nvSpPr>
          <p:spPr>
            <a:xfrm>
              <a:off x="4572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32766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p:cNvSpPr/>
            <p:nvPr/>
          </p:nvSpPr>
          <p:spPr>
            <a:xfrm>
              <a:off x="6096000" y="4038600"/>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4" name="Picture 3" descr="Screen Shot 2017-04-27 at 1.09.18 PM 2.png"/>
          <p:cNvPicPr>
            <a:picLocks noChangeAspect="1"/>
          </p:cNvPicPr>
          <p:nvPr/>
        </p:nvPicPr>
        <p:blipFill rotWithShape="1">
          <a:blip r:embed="rId2">
            <a:extLst>
              <a:ext uri="{28A0092B-C50C-407E-A947-70E740481C1C}">
                <a14:useLocalDpi xmlns:a14="http://schemas.microsoft.com/office/drawing/2010/main" val="0"/>
              </a:ext>
            </a:extLst>
          </a:blip>
          <a:srcRect l="10344" t="9091" r="10517" b="12121"/>
          <a:stretch/>
        </p:blipFill>
        <p:spPr>
          <a:xfrm>
            <a:off x="609600" y="4242096"/>
            <a:ext cx="5105400" cy="1711721"/>
          </a:xfrm>
          <a:prstGeom prst="rect">
            <a:avLst/>
          </a:prstGeom>
        </p:spPr>
      </p:pic>
      <p:pic>
        <p:nvPicPr>
          <p:cNvPr id="6" name="Picture 5" descr="Screen Shot 2017-04-27 at 1.09.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114800"/>
            <a:ext cx="2679700" cy="1780154"/>
          </a:xfrm>
          <a:prstGeom prst="rect">
            <a:avLst/>
          </a:prstGeom>
        </p:spPr>
      </p:pic>
      <p:pic>
        <p:nvPicPr>
          <p:cNvPr id="7" name="Picture 6" descr="FEACaseStudyResultsWheel.jpg"/>
          <p:cNvPicPr>
            <a:picLocks noChangeAspect="1"/>
          </p:cNvPicPr>
          <p:nvPr/>
        </p:nvPicPr>
        <p:blipFill rotWithShape="1">
          <a:blip r:embed="rId4">
            <a:extLst>
              <a:ext uri="{28A0092B-C50C-407E-A947-70E740481C1C}">
                <a14:useLocalDpi xmlns:a14="http://schemas.microsoft.com/office/drawing/2010/main" val="0"/>
              </a:ext>
            </a:extLst>
          </a:blip>
          <a:srcRect l="45892" t="2485" r="9767" b="2795"/>
          <a:stretch/>
        </p:blipFill>
        <p:spPr>
          <a:xfrm rot="5400000">
            <a:off x="3645311" y="1917289"/>
            <a:ext cx="1847850" cy="2128072"/>
          </a:xfrm>
          <a:prstGeom prst="rect">
            <a:avLst/>
          </a:prstGeom>
        </p:spPr>
      </p:pic>
      <p:pic>
        <p:nvPicPr>
          <p:cNvPr id="8" name="Picture 7" descr="fea7.jpg"/>
          <p:cNvPicPr>
            <a:picLocks noChangeAspect="1"/>
          </p:cNvPicPr>
          <p:nvPr/>
        </p:nvPicPr>
        <p:blipFill rotWithShape="1">
          <a:blip r:embed="rId5">
            <a:extLst>
              <a:ext uri="{28A0092B-C50C-407E-A947-70E740481C1C}">
                <a14:useLocalDpi xmlns:a14="http://schemas.microsoft.com/office/drawing/2010/main" val="0"/>
              </a:ext>
            </a:extLst>
          </a:blip>
          <a:srcRect l="53318" t="44821" b="2128"/>
          <a:stretch/>
        </p:blipFill>
        <p:spPr>
          <a:xfrm>
            <a:off x="6146800" y="2133600"/>
            <a:ext cx="2639291" cy="1727200"/>
          </a:xfrm>
          <a:prstGeom prst="rect">
            <a:avLst/>
          </a:prstGeom>
        </p:spPr>
      </p:pic>
      <p:pic>
        <p:nvPicPr>
          <p:cNvPr id="3" name="Picture 2" descr="model44.jpg"/>
          <p:cNvPicPr>
            <a:picLocks noChangeAspect="1"/>
          </p:cNvPicPr>
          <p:nvPr/>
        </p:nvPicPr>
        <p:blipFill rotWithShape="1">
          <a:blip r:embed="rId6">
            <a:extLst>
              <a:ext uri="{28A0092B-C50C-407E-A947-70E740481C1C}">
                <a14:useLocalDpi xmlns:a14="http://schemas.microsoft.com/office/drawing/2010/main" val="0"/>
              </a:ext>
            </a:extLst>
          </a:blip>
          <a:srcRect t="28652"/>
          <a:stretch/>
        </p:blipFill>
        <p:spPr>
          <a:xfrm>
            <a:off x="524484" y="2410199"/>
            <a:ext cx="2604056" cy="1113519"/>
          </a:xfrm>
          <a:prstGeom prst="rect">
            <a:avLst/>
          </a:prstGeom>
        </p:spPr>
      </p:pic>
      <p:sp>
        <p:nvSpPr>
          <p:cNvPr id="15" name="TextBox 14"/>
          <p:cNvSpPr txBox="1"/>
          <p:nvPr/>
        </p:nvSpPr>
        <p:spPr>
          <a:xfrm>
            <a:off x="533400" y="381000"/>
            <a:ext cx="5562600" cy="461665"/>
          </a:xfrm>
          <a:prstGeom prst="rect">
            <a:avLst/>
          </a:prstGeom>
          <a:noFill/>
        </p:spPr>
        <p:txBody>
          <a:bodyPr wrap="square" rtlCol="0">
            <a:spAutoFit/>
          </a:bodyPr>
          <a:lstStyle/>
          <a:p>
            <a:r>
              <a:rPr lang="en-US" sz="2400" b="1" dirty="0" smtClean="0">
                <a:solidFill>
                  <a:srgbClr val="0070C0"/>
                </a:solidFill>
                <a:latin typeface="Bangla MN"/>
                <a:cs typeface="Bangla MN"/>
              </a:rPr>
              <a:t>Project</a:t>
            </a:r>
            <a:endParaRPr lang="en-US" sz="2400" b="1" dirty="0">
              <a:solidFill>
                <a:srgbClr val="0070C0"/>
              </a:solidFill>
              <a:latin typeface="Bangla MN"/>
              <a:cs typeface="Bangla MN"/>
            </a:endParaRPr>
          </a:p>
        </p:txBody>
      </p:sp>
    </p:spTree>
    <p:extLst>
      <p:ext uri="{BB962C8B-B14F-4D97-AF65-F5344CB8AC3E}">
        <p14:creationId xmlns:p14="http://schemas.microsoft.com/office/powerpoint/2010/main" val="1856503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64780"/>
            <a:ext cx="8382000" cy="5459820"/>
          </a:xfrm>
          <a:prstGeom prst="rect">
            <a:avLst/>
          </a:prstGeom>
        </p:spPr>
      </p:pic>
      <p:sp>
        <p:nvSpPr>
          <p:cNvPr id="2" name="Slide Number Placeholder 1"/>
          <p:cNvSpPr>
            <a:spLocks noGrp="1"/>
          </p:cNvSpPr>
          <p:nvPr>
            <p:ph type="sldNum" sz="quarter" idx="12"/>
          </p:nvPr>
        </p:nvSpPr>
        <p:spPr/>
        <p:txBody>
          <a:bodyPr/>
          <a:lstStyle/>
          <a:p>
            <a:fld id="{837A43DF-FA67-44B4-BEC7-C8A18F9031AE}" type="slidenum">
              <a:rPr lang="en-US" smtClean="0"/>
              <a:pPr/>
              <a:t>17</a:t>
            </a:fld>
            <a:endParaRPr lang="en-US"/>
          </a:p>
        </p:txBody>
      </p:sp>
      <p:sp>
        <p:nvSpPr>
          <p:cNvPr id="8" name="TextBox 7"/>
          <p:cNvSpPr txBox="1"/>
          <p:nvPr/>
        </p:nvSpPr>
        <p:spPr>
          <a:xfrm>
            <a:off x="3396556" y="2819400"/>
            <a:ext cx="2542684" cy="461665"/>
          </a:xfrm>
          <a:prstGeom prst="rect">
            <a:avLst/>
          </a:prstGeom>
          <a:noFill/>
        </p:spPr>
        <p:txBody>
          <a:bodyPr wrap="none" rtlCol="0">
            <a:spAutoFit/>
          </a:bodyPr>
          <a:lstStyle/>
          <a:p>
            <a:pPr algn="ctr"/>
            <a:r>
              <a:rPr lang="en-US" sz="2400" b="1" dirty="0" smtClean="0">
                <a:solidFill>
                  <a:schemeClr val="bg1"/>
                </a:solidFill>
                <a:latin typeface="+mj-lt"/>
              </a:rPr>
              <a:t>Bus Body Building</a:t>
            </a:r>
          </a:p>
        </p:txBody>
      </p:sp>
    </p:spTree>
    <p:extLst>
      <p:ext uri="{BB962C8B-B14F-4D97-AF65-F5344CB8AC3E}">
        <p14:creationId xmlns:p14="http://schemas.microsoft.com/office/powerpoint/2010/main" val="2249129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71538" y="1038423"/>
            <a:ext cx="8367662" cy="307777"/>
          </a:xfrm>
          <a:prstGeom prst="rect">
            <a:avLst/>
          </a:prstGeom>
          <a:noFill/>
        </p:spPr>
        <p:txBody>
          <a:bodyPr wrap="square" rtlCol="0">
            <a:spAutoFit/>
          </a:bodyPr>
          <a:lstStyle/>
          <a:p>
            <a:r>
              <a:rPr lang="en-IN" sz="1400" b="1" dirty="0"/>
              <a:t>Homologation </a:t>
            </a:r>
            <a:r>
              <a:rPr lang="en-IN" sz="1400" b="1" dirty="0" smtClean="0"/>
              <a:t>according </a:t>
            </a:r>
            <a:r>
              <a:rPr lang="en-IN" sz="1400" b="1" dirty="0"/>
              <a:t>to AIS </a:t>
            </a:r>
            <a:r>
              <a:rPr lang="en-IN" sz="1400" b="1" dirty="0" smtClean="0"/>
              <a:t>standards :</a:t>
            </a:r>
            <a:endParaRPr lang="en-US" sz="1400" dirty="0"/>
          </a:p>
        </p:txBody>
      </p:sp>
      <p:sp>
        <p:nvSpPr>
          <p:cNvPr id="22" name="TextBox 21"/>
          <p:cNvSpPr txBox="1"/>
          <p:nvPr/>
        </p:nvSpPr>
        <p:spPr>
          <a:xfrm>
            <a:off x="457200" y="1282005"/>
            <a:ext cx="5867400" cy="1384995"/>
          </a:xfrm>
          <a:prstGeom prst="rect">
            <a:avLst/>
          </a:prstGeom>
          <a:noFill/>
        </p:spPr>
        <p:txBody>
          <a:bodyPr wrap="square" rtlCol="0">
            <a:spAutoFit/>
          </a:bodyPr>
          <a:lstStyle/>
          <a:p>
            <a:pPr marL="285750" indent="-285750" algn="just">
              <a:buFont typeface="Wingdings" panose="05000000000000000000" pitchFamily="2" charset="2"/>
              <a:buChar char="§"/>
            </a:pPr>
            <a:r>
              <a:rPr lang="en-IN" sz="1200" dirty="0" smtClean="0"/>
              <a:t>Provide complete homologation for Bus according to AIS</a:t>
            </a:r>
          </a:p>
          <a:p>
            <a:pPr marL="285750" indent="-285750" algn="just">
              <a:buFont typeface="Wingdings" panose="05000000000000000000" pitchFamily="2" charset="2"/>
              <a:buChar char="§"/>
            </a:pPr>
            <a:r>
              <a:rPr lang="en-IN" sz="1200" dirty="0" smtClean="0"/>
              <a:t>Dimensional verification according to bus code and safety technology.</a:t>
            </a:r>
          </a:p>
          <a:p>
            <a:pPr marL="285750" indent="-285750" algn="just">
              <a:buFont typeface="Wingdings" panose="05000000000000000000" pitchFamily="2" charset="2"/>
              <a:buChar char="§"/>
            </a:pPr>
            <a:r>
              <a:rPr lang="en-IN" sz="1200" dirty="0" smtClean="0"/>
              <a:t>Energy dissipation performance test (EDP)</a:t>
            </a:r>
          </a:p>
          <a:p>
            <a:pPr marL="285750" indent="-285750" algn="just">
              <a:buFont typeface="Wingdings" panose="05000000000000000000" pitchFamily="2" charset="2"/>
              <a:buChar char="§"/>
            </a:pPr>
            <a:r>
              <a:rPr lang="en-IN" sz="1200" dirty="0" smtClean="0"/>
              <a:t>Seat-back strength (SBS).</a:t>
            </a:r>
          </a:p>
          <a:p>
            <a:pPr marL="285750" indent="-285750" algn="just">
              <a:buFont typeface="Wingdings" panose="05000000000000000000" pitchFamily="2" charset="2"/>
              <a:buChar char="§"/>
            </a:pPr>
            <a:r>
              <a:rPr lang="en-IN" sz="1200" dirty="0" smtClean="0"/>
              <a:t>Seat strength test.(H1 &amp; H2 test).</a:t>
            </a:r>
          </a:p>
          <a:p>
            <a:pPr marL="285750" indent="-285750" algn="just">
              <a:buFont typeface="Wingdings" panose="05000000000000000000" pitchFamily="2" charset="2"/>
              <a:buChar char="§"/>
            </a:pPr>
            <a:r>
              <a:rPr lang="en-IN" sz="1200" dirty="0" smtClean="0"/>
              <a:t>Seat anchorage test :- vehicle level test, which is in scope of vehicle manufacturer.</a:t>
            </a:r>
          </a:p>
          <a:p>
            <a:pPr marL="285750" indent="-285750" algn="just">
              <a:buFont typeface="Wingdings" panose="05000000000000000000" pitchFamily="2" charset="2"/>
              <a:buChar char="§"/>
            </a:pPr>
            <a:endParaRPr lang="en-IN" sz="1200" dirty="0"/>
          </a:p>
        </p:txBody>
      </p:sp>
      <p:pic>
        <p:nvPicPr>
          <p:cNvPr id="24" name="Picture 23"/>
          <p:cNvPicPr>
            <a:picLocks noChangeAspect="1"/>
          </p:cNvPicPr>
          <p:nvPr/>
        </p:nvPicPr>
        <p:blipFill>
          <a:blip r:embed="rId2"/>
          <a:stretch>
            <a:fillRect/>
          </a:stretch>
        </p:blipFill>
        <p:spPr>
          <a:xfrm>
            <a:off x="838200" y="2511930"/>
            <a:ext cx="5944649" cy="3736470"/>
          </a:xfrm>
          <a:prstGeom prst="rect">
            <a:avLst/>
          </a:prstGeom>
        </p:spPr>
      </p:pic>
      <p:sp>
        <p:nvSpPr>
          <p:cNvPr id="25" name="TextBox 24"/>
          <p:cNvSpPr txBox="1"/>
          <p:nvPr/>
        </p:nvSpPr>
        <p:spPr>
          <a:xfrm>
            <a:off x="533400" y="438835"/>
            <a:ext cx="5562600" cy="307776"/>
          </a:xfrm>
          <a:prstGeom prst="rect">
            <a:avLst/>
          </a:prstGeom>
          <a:noFill/>
        </p:spPr>
        <p:txBody>
          <a:bodyPr wrap="square" rtlCol="0">
            <a:spAutoFit/>
          </a:bodyPr>
          <a:lstStyle/>
          <a:p>
            <a:r>
              <a:rPr lang="en-US" sz="1600" b="1" dirty="0" smtClean="0">
                <a:solidFill>
                  <a:srgbClr val="0070C0"/>
                </a:solidFill>
                <a:latin typeface="Bangla MN"/>
                <a:cs typeface="Bangla MN"/>
              </a:rPr>
              <a:t>Homologation</a:t>
            </a:r>
            <a:endParaRPr lang="en-US" sz="1600" b="1" dirty="0">
              <a:solidFill>
                <a:srgbClr val="0070C0"/>
              </a:solidFill>
              <a:latin typeface="Bangla MN"/>
              <a:cs typeface="Bangla MN"/>
            </a:endParaRPr>
          </a:p>
        </p:txBody>
      </p:sp>
    </p:spTree>
    <p:extLst>
      <p:ext uri="{BB962C8B-B14F-4D97-AF65-F5344CB8AC3E}">
        <p14:creationId xmlns:p14="http://schemas.microsoft.com/office/powerpoint/2010/main" val="1995357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7A43DF-FA67-44B4-BEC7-C8A18F9031AE}" type="slidenum">
              <a:rPr lang="en-US" smtClean="0"/>
              <a:pPr/>
              <a:t>1</a:t>
            </a:fld>
            <a:endParaRPr lang="en-US"/>
          </a:p>
        </p:txBody>
      </p:sp>
      <p:sp>
        <p:nvSpPr>
          <p:cNvPr id="5" name="TextBox 4"/>
          <p:cNvSpPr txBox="1"/>
          <p:nvPr/>
        </p:nvSpPr>
        <p:spPr>
          <a:xfrm>
            <a:off x="381000" y="2738735"/>
            <a:ext cx="8382000" cy="461665"/>
          </a:xfrm>
          <a:prstGeom prst="rect">
            <a:avLst/>
          </a:prstGeom>
          <a:noFill/>
        </p:spPr>
        <p:txBody>
          <a:bodyPr wrap="square" rtlCol="0">
            <a:spAutoFit/>
          </a:bodyPr>
          <a:lstStyle/>
          <a:p>
            <a:pPr algn="ctr"/>
            <a:r>
              <a:rPr lang="en-US" sz="2400" dirty="0" smtClean="0"/>
              <a:t>Mission  </a:t>
            </a:r>
            <a:endParaRPr lang="en-US" sz="2400" dirty="0"/>
          </a:p>
        </p:txBody>
      </p:sp>
      <p:sp>
        <p:nvSpPr>
          <p:cNvPr id="7" name="TextBox 6"/>
          <p:cNvSpPr txBox="1"/>
          <p:nvPr/>
        </p:nvSpPr>
        <p:spPr>
          <a:xfrm>
            <a:off x="304800" y="3239869"/>
            <a:ext cx="8404158" cy="646331"/>
          </a:xfrm>
          <a:prstGeom prst="rect">
            <a:avLst/>
          </a:prstGeom>
          <a:noFill/>
        </p:spPr>
        <p:txBody>
          <a:bodyPr wrap="square" rtlCol="0">
            <a:spAutoFit/>
          </a:bodyPr>
          <a:lstStyle/>
          <a:p>
            <a:pPr algn="ctr"/>
            <a:r>
              <a:rPr lang="en-US" dirty="0" smtClean="0"/>
              <a:t>ERFLOG will deliver the highest value for money to our Customer as we are committed to Quality Services within stipulated timeframe to delight our Customer.</a:t>
            </a:r>
            <a:endParaRPr lang="en-US" dirty="0"/>
          </a:p>
        </p:txBody>
      </p:sp>
      <p:sp>
        <p:nvSpPr>
          <p:cNvPr id="8" name="TextBox 7"/>
          <p:cNvSpPr txBox="1"/>
          <p:nvPr/>
        </p:nvSpPr>
        <p:spPr>
          <a:xfrm>
            <a:off x="474785" y="4186535"/>
            <a:ext cx="8382000" cy="461665"/>
          </a:xfrm>
          <a:prstGeom prst="rect">
            <a:avLst/>
          </a:prstGeom>
          <a:noFill/>
        </p:spPr>
        <p:txBody>
          <a:bodyPr wrap="square" rtlCol="0">
            <a:spAutoFit/>
          </a:bodyPr>
          <a:lstStyle/>
          <a:p>
            <a:pPr algn="ctr"/>
            <a:r>
              <a:rPr lang="en-US" sz="2400" dirty="0" smtClean="0"/>
              <a:t>Vision  </a:t>
            </a:r>
            <a:endParaRPr lang="en-US" sz="2400" dirty="0"/>
          </a:p>
        </p:txBody>
      </p:sp>
      <p:sp>
        <p:nvSpPr>
          <p:cNvPr id="9" name="TextBox 8"/>
          <p:cNvSpPr txBox="1"/>
          <p:nvPr/>
        </p:nvSpPr>
        <p:spPr>
          <a:xfrm>
            <a:off x="435042" y="4659868"/>
            <a:ext cx="8273916" cy="369332"/>
          </a:xfrm>
          <a:prstGeom prst="rect">
            <a:avLst/>
          </a:prstGeom>
          <a:noFill/>
        </p:spPr>
        <p:txBody>
          <a:bodyPr wrap="square" rtlCol="0">
            <a:spAutoFit/>
          </a:bodyPr>
          <a:lstStyle/>
          <a:p>
            <a:pPr algn="ctr"/>
            <a:r>
              <a:rPr lang="en-US" dirty="0" smtClean="0"/>
              <a:t>ERFLOG Is to be the global leader in Customer Value</a:t>
            </a:r>
            <a:endParaRPr lang="en-US" dirty="0"/>
          </a:p>
        </p:txBody>
      </p:sp>
      <p:sp>
        <p:nvSpPr>
          <p:cNvPr id="11" name="TextBox 10"/>
          <p:cNvSpPr txBox="1"/>
          <p:nvPr/>
        </p:nvSpPr>
        <p:spPr>
          <a:xfrm>
            <a:off x="304800" y="1066800"/>
            <a:ext cx="8382000" cy="461665"/>
          </a:xfrm>
          <a:prstGeom prst="rect">
            <a:avLst/>
          </a:prstGeom>
          <a:noFill/>
        </p:spPr>
        <p:txBody>
          <a:bodyPr wrap="square" rtlCol="0">
            <a:spAutoFit/>
          </a:bodyPr>
          <a:lstStyle/>
          <a:p>
            <a:pPr algn="ctr"/>
            <a:r>
              <a:rPr lang="en-US" sz="2400" dirty="0" smtClean="0"/>
              <a:t>Company   </a:t>
            </a:r>
            <a:endParaRPr lang="en-US" sz="2400" dirty="0"/>
          </a:p>
        </p:txBody>
      </p:sp>
      <p:sp>
        <p:nvSpPr>
          <p:cNvPr id="13" name="TextBox 12"/>
          <p:cNvSpPr txBox="1"/>
          <p:nvPr/>
        </p:nvSpPr>
        <p:spPr>
          <a:xfrm>
            <a:off x="533400" y="381000"/>
            <a:ext cx="5562600" cy="461665"/>
          </a:xfrm>
          <a:prstGeom prst="rect">
            <a:avLst/>
          </a:prstGeom>
          <a:noFill/>
        </p:spPr>
        <p:txBody>
          <a:bodyPr wrap="square" rtlCol="0">
            <a:spAutoFit/>
          </a:bodyPr>
          <a:lstStyle/>
          <a:p>
            <a:r>
              <a:rPr lang="en-US" sz="2400" b="1" dirty="0" err="1" smtClean="0">
                <a:solidFill>
                  <a:srgbClr val="0070C0"/>
                </a:solidFill>
                <a:latin typeface="Bangla MN"/>
                <a:cs typeface="Bangla MN"/>
              </a:rPr>
              <a:t>Organisation</a:t>
            </a:r>
            <a:endParaRPr lang="en-US" sz="2400" b="1" dirty="0">
              <a:solidFill>
                <a:srgbClr val="0070C0"/>
              </a:solidFill>
              <a:latin typeface="Bangla MN"/>
              <a:cs typeface="Bangla MN"/>
            </a:endParaRPr>
          </a:p>
        </p:txBody>
      </p:sp>
    </p:spTree>
    <p:extLst>
      <p:ext uri="{BB962C8B-B14F-4D97-AF65-F5344CB8AC3E}">
        <p14:creationId xmlns:p14="http://schemas.microsoft.com/office/powerpoint/2010/main" val="4148848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7A43DF-FA67-44B4-BEC7-C8A18F9031AE}" type="slidenum">
              <a:rPr lang="en-US" smtClean="0"/>
              <a:pPr/>
              <a:t>19</a:t>
            </a:fld>
            <a:endParaRPr lang="en-US"/>
          </a:p>
        </p:txBody>
      </p:sp>
      <p:sp>
        <p:nvSpPr>
          <p:cNvPr id="4" name="TextBox 3"/>
          <p:cNvSpPr txBox="1"/>
          <p:nvPr/>
        </p:nvSpPr>
        <p:spPr>
          <a:xfrm>
            <a:off x="533400" y="440072"/>
            <a:ext cx="5562600" cy="338554"/>
          </a:xfrm>
          <a:prstGeom prst="rect">
            <a:avLst/>
          </a:prstGeom>
          <a:noFill/>
        </p:spPr>
        <p:txBody>
          <a:bodyPr wrap="square" rtlCol="0">
            <a:spAutoFit/>
          </a:bodyPr>
          <a:lstStyle/>
          <a:p>
            <a:r>
              <a:rPr lang="en-US" sz="1600" b="1" dirty="0" smtClean="0">
                <a:solidFill>
                  <a:srgbClr val="0070C0"/>
                </a:solidFill>
                <a:latin typeface="Bangla MN"/>
                <a:cs typeface="Bangla MN"/>
              </a:rPr>
              <a:t>CAD</a:t>
            </a:r>
            <a:endParaRPr lang="en-US" sz="1600" b="1" dirty="0">
              <a:solidFill>
                <a:srgbClr val="0070C0"/>
              </a:solidFill>
              <a:latin typeface="Bangla MN"/>
              <a:cs typeface="Bangla MN"/>
            </a:endParaRPr>
          </a:p>
        </p:txBody>
      </p:sp>
      <p:sp>
        <p:nvSpPr>
          <p:cNvPr id="5" name="TextBox 4"/>
          <p:cNvSpPr txBox="1"/>
          <p:nvPr/>
        </p:nvSpPr>
        <p:spPr>
          <a:xfrm>
            <a:off x="471539" y="987623"/>
            <a:ext cx="3643261" cy="307777"/>
          </a:xfrm>
          <a:prstGeom prst="rect">
            <a:avLst/>
          </a:prstGeom>
          <a:noFill/>
        </p:spPr>
        <p:txBody>
          <a:bodyPr wrap="square" rtlCol="0">
            <a:spAutoFit/>
          </a:bodyPr>
          <a:lstStyle/>
          <a:p>
            <a:r>
              <a:rPr lang="en-US" sz="1400" b="1" dirty="0"/>
              <a:t>CAD Designing &amp; Drafting </a:t>
            </a:r>
            <a:r>
              <a:rPr lang="en-US" sz="1400" b="1" dirty="0" smtClean="0"/>
              <a:t>:</a:t>
            </a:r>
            <a:endParaRPr lang="en-US" sz="1400" b="1" dirty="0"/>
          </a:p>
        </p:txBody>
      </p:sp>
      <p:sp>
        <p:nvSpPr>
          <p:cNvPr id="7" name="TextBox 6"/>
          <p:cNvSpPr txBox="1"/>
          <p:nvPr/>
        </p:nvSpPr>
        <p:spPr>
          <a:xfrm>
            <a:off x="457200" y="1381542"/>
            <a:ext cx="5334000" cy="2123658"/>
          </a:xfrm>
          <a:prstGeom prst="rect">
            <a:avLst/>
          </a:prstGeom>
          <a:noFill/>
        </p:spPr>
        <p:txBody>
          <a:bodyPr wrap="square" rtlCol="0">
            <a:spAutoFit/>
          </a:bodyPr>
          <a:lstStyle/>
          <a:p>
            <a:pPr marL="285750" indent="-285750">
              <a:buFont typeface="Wingdings" panose="05000000000000000000" pitchFamily="2" charset="2"/>
              <a:buChar char="§"/>
            </a:pPr>
            <a:r>
              <a:rPr lang="en-IN" sz="1200" dirty="0" smtClean="0"/>
              <a:t>Design of bus superstructure with assembly, part list and BOM.</a:t>
            </a:r>
          </a:p>
          <a:p>
            <a:pPr marL="285750" indent="-285750">
              <a:buFont typeface="Wingdings" panose="05000000000000000000" pitchFamily="2" charset="2"/>
              <a:buChar char="§"/>
            </a:pPr>
            <a:r>
              <a:rPr lang="en-IN" sz="1200" dirty="0" smtClean="0"/>
              <a:t>Coach exterior &amp; interior designing and surfacing.</a:t>
            </a:r>
          </a:p>
          <a:p>
            <a:pPr marL="285750" indent="-285750">
              <a:buFont typeface="Wingdings" panose="05000000000000000000" pitchFamily="2" charset="2"/>
              <a:buChar char="§"/>
            </a:pPr>
            <a:r>
              <a:rPr lang="en-IN" sz="1200" dirty="0" smtClean="0"/>
              <a:t>3d model to 2d drawing and 2d drawing to 3d model for manufacturing.</a:t>
            </a:r>
          </a:p>
          <a:p>
            <a:pPr marL="285750" indent="-285750">
              <a:buFont typeface="Wingdings" panose="05000000000000000000" pitchFamily="2" charset="2"/>
              <a:buChar char="§"/>
            </a:pPr>
            <a:r>
              <a:rPr lang="en-IN" sz="1200" dirty="0" smtClean="0"/>
              <a:t>Scanned image to cad conversion (jpeg, jpg, pdf).</a:t>
            </a:r>
          </a:p>
          <a:p>
            <a:pPr marL="285750" indent="-285750">
              <a:buFont typeface="Wingdings" panose="05000000000000000000" pitchFamily="2" charset="2"/>
              <a:buChar char="§"/>
            </a:pPr>
            <a:r>
              <a:rPr lang="en-IN" sz="1200" dirty="0" smtClean="0"/>
              <a:t>Paper to cad conversion.</a:t>
            </a:r>
          </a:p>
          <a:p>
            <a:pPr marL="285750" indent="-285750">
              <a:buFont typeface="Wingdings" panose="05000000000000000000" pitchFamily="2" charset="2"/>
              <a:buChar char="§"/>
            </a:pPr>
            <a:r>
              <a:rPr lang="en-IN" sz="1200" dirty="0" smtClean="0"/>
              <a:t>Bus body design for assured safety as per automotive Indian standard (AIS).</a:t>
            </a:r>
          </a:p>
          <a:p>
            <a:pPr marL="285750" indent="-285750">
              <a:buFont typeface="Wingdings" panose="05000000000000000000" pitchFamily="2" charset="2"/>
              <a:buChar char="§"/>
            </a:pPr>
            <a:r>
              <a:rPr lang="en-IN" sz="1200" dirty="0" smtClean="0"/>
              <a:t>Assured passenger comfort in terms of dimensional and seating requirements as per automotive Indian standard (AIS).</a:t>
            </a:r>
          </a:p>
          <a:p>
            <a:pPr marL="285750" indent="-285750">
              <a:buFont typeface="Wingdings" panose="05000000000000000000" pitchFamily="2" charset="2"/>
              <a:buChar char="§"/>
            </a:pPr>
            <a:r>
              <a:rPr lang="en-IN" sz="1200" dirty="0" smtClean="0"/>
              <a:t>Internationally competitive design for specific applications.</a:t>
            </a:r>
          </a:p>
          <a:p>
            <a:pPr marL="285750" indent="-285750">
              <a:buFont typeface="Wingdings" panose="05000000000000000000" pitchFamily="2" charset="2"/>
              <a:buChar char="§"/>
            </a:pPr>
            <a:r>
              <a:rPr lang="en-IN" sz="1200" dirty="0" smtClean="0"/>
              <a:t>Flexible design as per customer requirements.</a:t>
            </a:r>
          </a:p>
          <a:p>
            <a:pPr marL="285750" indent="-285750">
              <a:buFont typeface="Wingdings" panose="05000000000000000000" pitchFamily="2" charset="2"/>
              <a:buChar char="§"/>
            </a:pPr>
            <a:endParaRPr lang="en-IN" sz="1200" dirty="0" smtClean="0"/>
          </a:p>
        </p:txBody>
      </p:sp>
      <p:sp>
        <p:nvSpPr>
          <p:cNvPr id="8"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B0F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7A43DF-FA67-44B4-BEC7-C8A18F9031AE}" type="slidenum">
              <a:rPr lang="en-US" smtClean="0"/>
              <a:pPr/>
              <a:t>19</a:t>
            </a:fld>
            <a:endParaRPr lang="en-US"/>
          </a:p>
        </p:txBody>
      </p:sp>
      <p:sp>
        <p:nvSpPr>
          <p:cNvPr id="9" name="Rectangle 8"/>
          <p:cNvSpPr/>
          <p:nvPr/>
        </p:nvSpPr>
        <p:spPr>
          <a:xfrm>
            <a:off x="6096000" y="903056"/>
            <a:ext cx="2743200" cy="3135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457200" y="4186336"/>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3276600" y="4186336"/>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6096000" y="4188022"/>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1978" r="2722"/>
          <a:stretch/>
        </p:blipFill>
        <p:spPr>
          <a:xfrm>
            <a:off x="6164451" y="990248"/>
            <a:ext cx="2667000" cy="1790845"/>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3086" t="16667" r="10511" b="11111"/>
          <a:stretch/>
        </p:blipFill>
        <p:spPr>
          <a:xfrm>
            <a:off x="3390900" y="4295535"/>
            <a:ext cx="2514600" cy="1836506"/>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1369" t="31111" r="2784" b="37778"/>
          <a:stretch/>
        </p:blipFill>
        <p:spPr>
          <a:xfrm>
            <a:off x="509936" y="4724400"/>
            <a:ext cx="2580218" cy="914400"/>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3643" t="34444" r="1068" b="32222"/>
          <a:stretch/>
        </p:blipFill>
        <p:spPr>
          <a:xfrm rot="10800000">
            <a:off x="6204866" y="3073211"/>
            <a:ext cx="2586170" cy="698965"/>
          </a:xfrm>
          <a:prstGeom prst="rect">
            <a:avLst/>
          </a:prstGeom>
        </p:spPr>
      </p:pic>
      <p:pic>
        <p:nvPicPr>
          <p:cNvPr id="18" name="Picture 17"/>
          <p:cNvPicPr>
            <a:picLocks noChangeAspect="1"/>
          </p:cNvPicPr>
          <p:nvPr/>
        </p:nvPicPr>
        <p:blipFill>
          <a:blip r:embed="rId6"/>
          <a:stretch>
            <a:fillRect/>
          </a:stretch>
        </p:blipFill>
        <p:spPr>
          <a:xfrm>
            <a:off x="6130504" y="4216400"/>
            <a:ext cx="2656936" cy="1889035"/>
          </a:xfrm>
          <a:prstGeom prst="rect">
            <a:avLst/>
          </a:prstGeom>
        </p:spPr>
      </p:pic>
    </p:spTree>
    <p:extLst>
      <p:ext uri="{BB962C8B-B14F-4D97-AF65-F5344CB8AC3E}">
        <p14:creationId xmlns:p14="http://schemas.microsoft.com/office/powerpoint/2010/main" val="1017761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7A43DF-FA67-44B4-BEC7-C8A18F9031AE}" type="slidenum">
              <a:rPr lang="en-US" smtClean="0"/>
              <a:pPr/>
              <a:t>20</a:t>
            </a:fld>
            <a:endParaRPr lang="en-US"/>
          </a:p>
        </p:txBody>
      </p:sp>
      <p:sp>
        <p:nvSpPr>
          <p:cNvPr id="13" name="Slide Number Placeholder 2"/>
          <p:cNvSpPr txBox="1">
            <a:spLocks/>
          </p:cNvSpPr>
          <p:nvPr/>
        </p:nvSpPr>
        <p:spPr>
          <a:xfrm>
            <a:off x="6615062" y="448797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B0F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7A43DF-FA67-44B4-BEC7-C8A18F9031AE}" type="slidenum">
              <a:rPr lang="en-US" smtClean="0"/>
              <a:pPr/>
              <a:t>20</a:t>
            </a:fld>
            <a:endParaRPr lang="en-US"/>
          </a:p>
        </p:txBody>
      </p:sp>
      <p:sp>
        <p:nvSpPr>
          <p:cNvPr id="14" name="Rectangle 13"/>
          <p:cNvSpPr/>
          <p:nvPr/>
        </p:nvSpPr>
        <p:spPr>
          <a:xfrm>
            <a:off x="519062" y="4222959"/>
            <a:ext cx="2743200" cy="198417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3338462" y="4222959"/>
            <a:ext cx="2743200" cy="198417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6157862" y="4224645"/>
            <a:ext cx="2743200" cy="198417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7" name="Picture 16"/>
          <p:cNvPicPr>
            <a:picLocks noChangeAspect="1"/>
          </p:cNvPicPr>
          <p:nvPr/>
        </p:nvPicPr>
        <p:blipFill>
          <a:blip r:embed="rId2" cstate="print"/>
          <a:stretch>
            <a:fillRect/>
          </a:stretch>
        </p:blipFill>
        <p:spPr>
          <a:xfrm>
            <a:off x="3433318" y="4277559"/>
            <a:ext cx="2539076" cy="1894641"/>
          </a:xfrm>
          <a:prstGeom prst="rect">
            <a:avLst/>
          </a:prstGeom>
        </p:spPr>
      </p:pic>
      <p:pic>
        <p:nvPicPr>
          <p:cNvPr id="19" name="Picture 18"/>
          <p:cNvPicPr>
            <a:picLocks noChangeAspect="1"/>
          </p:cNvPicPr>
          <p:nvPr/>
        </p:nvPicPr>
        <p:blipFill>
          <a:blip r:embed="rId3"/>
          <a:stretch>
            <a:fillRect/>
          </a:stretch>
        </p:blipFill>
        <p:spPr>
          <a:xfrm>
            <a:off x="540413" y="4268894"/>
            <a:ext cx="2707104" cy="1904999"/>
          </a:xfrm>
          <a:prstGeom prst="rect">
            <a:avLst/>
          </a:prstGeom>
        </p:spPr>
      </p:pic>
      <p:sp>
        <p:nvSpPr>
          <p:cNvPr id="21" name="Rectangle 20"/>
          <p:cNvSpPr/>
          <p:nvPr/>
        </p:nvSpPr>
        <p:spPr>
          <a:xfrm>
            <a:off x="457200" y="762000"/>
            <a:ext cx="8382000" cy="3416320"/>
          </a:xfrm>
          <a:prstGeom prst="rect">
            <a:avLst/>
          </a:prstGeom>
        </p:spPr>
        <p:txBody>
          <a:bodyPr wrap="square">
            <a:spAutoFit/>
          </a:bodyPr>
          <a:lstStyle/>
          <a:p>
            <a:endParaRPr lang="en-IN" sz="1400" b="1" dirty="0" smtClean="0">
              <a:latin typeface="+mj-lt"/>
            </a:endParaRPr>
          </a:p>
          <a:p>
            <a:r>
              <a:rPr lang="en-IN" sz="1400" b="1" dirty="0" smtClean="0">
                <a:latin typeface="+mj-lt"/>
              </a:rPr>
              <a:t>Bus structure evaluation for </a:t>
            </a:r>
            <a:r>
              <a:rPr lang="en-US" sz="1400" b="1" dirty="0" smtClean="0"/>
              <a:t>Stability,</a:t>
            </a:r>
            <a:r>
              <a:rPr lang="en-IN" sz="1400" b="1" dirty="0" smtClean="0">
                <a:latin typeface="+mj-lt"/>
              </a:rPr>
              <a:t> rollover, strength and durability as per AIS-031:</a:t>
            </a:r>
          </a:p>
          <a:p>
            <a:pPr defTabSz="457200"/>
            <a:r>
              <a:rPr lang="en-IN" sz="1200" dirty="0" smtClean="0">
                <a:latin typeface="+mj-lt"/>
              </a:rPr>
              <a:t>	FE </a:t>
            </a:r>
            <a:r>
              <a:rPr lang="en-IN" sz="1200" dirty="0">
                <a:latin typeface="+mj-lt"/>
              </a:rPr>
              <a:t>model of entire bus was built along with assigned non-linear material data which was generated by experimental </a:t>
            </a:r>
            <a:r>
              <a:rPr lang="en-IN" sz="1200" dirty="0" smtClean="0">
                <a:latin typeface="+mj-lt"/>
              </a:rPr>
              <a:t>testing</a:t>
            </a:r>
          </a:p>
          <a:p>
            <a:pPr defTabSz="457200"/>
            <a:endParaRPr lang="en-IN" sz="1200" dirty="0" smtClean="0">
              <a:latin typeface="+mj-lt"/>
            </a:endParaRPr>
          </a:p>
          <a:p>
            <a:r>
              <a:rPr lang="en-US" sz="1400" u="sng" dirty="0" smtClean="0"/>
              <a:t>Stability test</a:t>
            </a:r>
            <a:r>
              <a:rPr lang="en-US" sz="1400" dirty="0" smtClean="0"/>
              <a:t>: </a:t>
            </a:r>
            <a:r>
              <a:rPr lang="en-US" sz="1200" dirty="0">
                <a:solidFill>
                  <a:prstClr val="black"/>
                </a:solidFill>
              </a:rPr>
              <a:t>Clause 6.2 of AIS:052</a:t>
            </a:r>
            <a:endParaRPr lang="en-US" sz="1200" dirty="0">
              <a:solidFill>
                <a:prstClr val="black"/>
              </a:solidFill>
              <a:latin typeface="Verdana" pitchFamily="34" charset="0"/>
              <a:ea typeface="Verdana" pitchFamily="34" charset="0"/>
              <a:cs typeface="Verdana" pitchFamily="34" charset="0"/>
            </a:endParaRPr>
          </a:p>
          <a:p>
            <a:pPr marL="285750" lvl="0" indent="-285750">
              <a:buFont typeface="Wingdings" panose="05000000000000000000" pitchFamily="2" charset="2"/>
              <a:buChar char="§"/>
            </a:pPr>
            <a:r>
              <a:rPr lang="en-IN" sz="1200" dirty="0">
                <a:solidFill>
                  <a:prstClr val="black"/>
                </a:solidFill>
              </a:rPr>
              <a:t>The vehicle shall not overturn, when the surface on which the vehicle stands is fitted to both sides in turn at an angle of 28 degrees from the horizontal.</a:t>
            </a:r>
          </a:p>
          <a:p>
            <a:pPr marL="285750" lvl="0" indent="-285750">
              <a:buFont typeface="Wingdings" panose="05000000000000000000" pitchFamily="2" charset="2"/>
              <a:buChar char="§"/>
            </a:pPr>
            <a:r>
              <a:rPr lang="en-IN" sz="1200" dirty="0">
                <a:solidFill>
                  <a:prstClr val="black"/>
                </a:solidFill>
              </a:rPr>
              <a:t>Loading of the vehicle should be uniform + Standees weight + roof luggage as applicable.</a:t>
            </a:r>
            <a:endParaRPr lang="en-US" sz="1200" dirty="0">
              <a:solidFill>
                <a:prstClr val="black"/>
              </a:solidFill>
            </a:endParaRPr>
          </a:p>
          <a:p>
            <a:endParaRPr lang="en-IN" sz="1400" b="1" dirty="0" smtClean="0">
              <a:latin typeface="+mj-lt"/>
            </a:endParaRPr>
          </a:p>
          <a:p>
            <a:r>
              <a:rPr lang="en-US" sz="1400" u="sng" dirty="0"/>
              <a:t>Rollover </a:t>
            </a:r>
            <a:r>
              <a:rPr lang="en-US" sz="1400" u="sng" dirty="0" smtClean="0"/>
              <a:t>analysis</a:t>
            </a:r>
            <a:r>
              <a:rPr lang="en-US" sz="1400" dirty="0" smtClean="0"/>
              <a:t>: </a:t>
            </a:r>
            <a:r>
              <a:rPr lang="en-US" sz="1200" dirty="0">
                <a:solidFill>
                  <a:prstClr val="black"/>
                </a:solidFill>
              </a:rPr>
              <a:t>As per </a:t>
            </a:r>
            <a:r>
              <a:rPr lang="en-US" sz="1200" dirty="0" smtClean="0">
                <a:solidFill>
                  <a:prstClr val="black"/>
                </a:solidFill>
              </a:rPr>
              <a:t>AIS:031</a:t>
            </a:r>
          </a:p>
          <a:p>
            <a:pPr marL="285750" indent="-285750">
              <a:buFont typeface="Wingdings" panose="05000000000000000000" pitchFamily="2" charset="2"/>
              <a:buChar char="§"/>
            </a:pPr>
            <a:r>
              <a:rPr lang="en-IN" sz="1200" dirty="0"/>
              <a:t>Material and joint modelling technique used for rollover analysis was validated by component level testing</a:t>
            </a:r>
          </a:p>
          <a:p>
            <a:pPr marL="285750" indent="-285750">
              <a:buFont typeface="Wingdings" panose="05000000000000000000" pitchFamily="2" charset="2"/>
              <a:buChar char="§"/>
            </a:pPr>
            <a:r>
              <a:rPr lang="en-IN" sz="1200" dirty="0"/>
              <a:t>Rollover analysis and testing was carried out as per ECE- R 66 to check the strength of the </a:t>
            </a:r>
            <a:r>
              <a:rPr lang="en-IN" sz="1200" dirty="0" smtClean="0"/>
              <a:t>superstructure</a:t>
            </a:r>
            <a:endParaRPr lang="en-IN" sz="1200" dirty="0"/>
          </a:p>
          <a:p>
            <a:pPr marL="285750" indent="-285750">
              <a:buFont typeface="Wingdings" panose="05000000000000000000" pitchFamily="2" charset="2"/>
              <a:buChar char="§"/>
            </a:pPr>
            <a:r>
              <a:rPr lang="en-IN" sz="1200" dirty="0" smtClean="0"/>
              <a:t>Rollover </a:t>
            </a:r>
            <a:r>
              <a:rPr lang="en-IN" sz="1200" dirty="0"/>
              <a:t>test on body sections verification by simulation</a:t>
            </a:r>
            <a:endParaRPr lang="en-US" sz="1200" dirty="0"/>
          </a:p>
          <a:p>
            <a:endParaRPr lang="en-IN" sz="1200" dirty="0" smtClean="0">
              <a:latin typeface="+mj-lt"/>
            </a:endParaRPr>
          </a:p>
          <a:p>
            <a:r>
              <a:rPr lang="en-IN" sz="1400" u="sng" dirty="0" smtClean="0"/>
              <a:t>Other Structural Strength Analysis</a:t>
            </a:r>
            <a:r>
              <a:rPr lang="en-IN" sz="1200" dirty="0" smtClean="0"/>
              <a:t>:</a:t>
            </a:r>
          </a:p>
          <a:p>
            <a:pPr marL="285750" indent="-285750">
              <a:buFont typeface="Wingdings" panose="05000000000000000000" pitchFamily="2" charset="2"/>
              <a:buChar char="§"/>
            </a:pPr>
            <a:r>
              <a:rPr lang="en-IN" sz="1200" dirty="0" smtClean="0"/>
              <a:t>Structural </a:t>
            </a:r>
            <a:r>
              <a:rPr lang="en-IN" sz="1200" dirty="0"/>
              <a:t>strength determination of bus under braking and cornering load</a:t>
            </a:r>
          </a:p>
          <a:p>
            <a:pPr marL="285750" indent="-285750">
              <a:buFont typeface="Wingdings" panose="05000000000000000000" pitchFamily="2" charset="2"/>
              <a:buChar char="§"/>
            </a:pPr>
            <a:r>
              <a:rPr lang="en-IN" sz="1200" dirty="0" smtClean="0"/>
              <a:t>Fatigue </a:t>
            </a:r>
            <a:r>
              <a:rPr lang="en-IN" sz="1200" dirty="0"/>
              <a:t>life of b</a:t>
            </a:r>
            <a:r>
              <a:rPr lang="en-IN" sz="1200" dirty="0" smtClean="0">
                <a:latin typeface="+mj-lt"/>
              </a:rPr>
              <a:t>us was predicted for a given road input data by using MBD, FEA and fatigue life prediction code</a:t>
            </a:r>
            <a:endParaRPr lang="en-US" sz="1200" dirty="0">
              <a:latin typeface="+mj-lt"/>
            </a:endParaRPr>
          </a:p>
        </p:txBody>
      </p:sp>
      <p:pic>
        <p:nvPicPr>
          <p:cNvPr id="22" name="Picture 21"/>
          <p:cNvPicPr>
            <a:picLocks noChangeAspect="1"/>
          </p:cNvPicPr>
          <p:nvPr/>
        </p:nvPicPr>
        <p:blipFill>
          <a:blip r:embed="rId4"/>
          <a:stretch>
            <a:fillRect/>
          </a:stretch>
        </p:blipFill>
        <p:spPr>
          <a:xfrm>
            <a:off x="6266954" y="4260341"/>
            <a:ext cx="2572246" cy="1911860"/>
          </a:xfrm>
          <a:prstGeom prst="rect">
            <a:avLst/>
          </a:prstGeom>
        </p:spPr>
      </p:pic>
      <p:sp>
        <p:nvSpPr>
          <p:cNvPr id="23" name="Rectangle 22"/>
          <p:cNvSpPr/>
          <p:nvPr/>
        </p:nvSpPr>
        <p:spPr>
          <a:xfrm>
            <a:off x="515083" y="4231120"/>
            <a:ext cx="956865" cy="276999"/>
          </a:xfrm>
          <a:prstGeom prst="rect">
            <a:avLst/>
          </a:prstGeom>
          <a:solidFill>
            <a:schemeClr val="accent1"/>
          </a:solidFill>
        </p:spPr>
        <p:txBody>
          <a:bodyPr wrap="none">
            <a:spAutoFit/>
          </a:bodyPr>
          <a:lstStyle/>
          <a:p>
            <a:r>
              <a:rPr lang="en-US" sz="1200" dirty="0">
                <a:solidFill>
                  <a:schemeClr val="bg1"/>
                </a:solidFill>
              </a:rPr>
              <a:t>Stability test</a:t>
            </a:r>
          </a:p>
        </p:txBody>
      </p:sp>
      <p:sp>
        <p:nvSpPr>
          <p:cNvPr id="24" name="Rectangle 23"/>
          <p:cNvSpPr/>
          <p:nvPr/>
        </p:nvSpPr>
        <p:spPr>
          <a:xfrm>
            <a:off x="3353718" y="4231120"/>
            <a:ext cx="1218282" cy="276999"/>
          </a:xfrm>
          <a:prstGeom prst="rect">
            <a:avLst/>
          </a:prstGeom>
          <a:solidFill>
            <a:schemeClr val="accent1"/>
          </a:solidFill>
        </p:spPr>
        <p:txBody>
          <a:bodyPr wrap="none">
            <a:spAutoFit/>
          </a:bodyPr>
          <a:lstStyle/>
          <a:p>
            <a:r>
              <a:rPr lang="en-US" sz="1200" dirty="0">
                <a:solidFill>
                  <a:schemeClr val="bg1"/>
                </a:solidFill>
              </a:rPr>
              <a:t>Rollover analysis</a:t>
            </a:r>
          </a:p>
        </p:txBody>
      </p:sp>
      <p:sp>
        <p:nvSpPr>
          <p:cNvPr id="25" name="Rectangle 24"/>
          <p:cNvSpPr/>
          <p:nvPr/>
        </p:nvSpPr>
        <p:spPr>
          <a:xfrm>
            <a:off x="6172200" y="4231120"/>
            <a:ext cx="1422634" cy="276999"/>
          </a:xfrm>
          <a:prstGeom prst="rect">
            <a:avLst/>
          </a:prstGeom>
          <a:solidFill>
            <a:schemeClr val="accent1"/>
          </a:solidFill>
        </p:spPr>
        <p:txBody>
          <a:bodyPr wrap="none">
            <a:spAutoFit/>
          </a:bodyPr>
          <a:lstStyle/>
          <a:p>
            <a:r>
              <a:rPr lang="en-IN" sz="1200" dirty="0">
                <a:solidFill>
                  <a:schemeClr val="bg1"/>
                </a:solidFill>
              </a:rPr>
              <a:t>Fatigue </a:t>
            </a:r>
            <a:r>
              <a:rPr lang="en-IN" sz="1200" dirty="0" smtClean="0">
                <a:solidFill>
                  <a:schemeClr val="bg1"/>
                </a:solidFill>
              </a:rPr>
              <a:t>life analysis </a:t>
            </a:r>
            <a:endParaRPr lang="en-US" sz="1200" dirty="0">
              <a:solidFill>
                <a:schemeClr val="bg1"/>
              </a:solidFill>
            </a:endParaRPr>
          </a:p>
        </p:txBody>
      </p:sp>
      <p:sp>
        <p:nvSpPr>
          <p:cNvPr id="27" name="TextBox 26"/>
          <p:cNvSpPr txBox="1"/>
          <p:nvPr/>
        </p:nvSpPr>
        <p:spPr>
          <a:xfrm>
            <a:off x="533400" y="457200"/>
            <a:ext cx="5562600" cy="338554"/>
          </a:xfrm>
          <a:prstGeom prst="rect">
            <a:avLst/>
          </a:prstGeom>
          <a:noFill/>
        </p:spPr>
        <p:txBody>
          <a:bodyPr wrap="square" rtlCol="0">
            <a:spAutoFit/>
          </a:bodyPr>
          <a:lstStyle/>
          <a:p>
            <a:r>
              <a:rPr lang="en-US" sz="1600" b="1" dirty="0" smtClean="0">
                <a:solidFill>
                  <a:srgbClr val="0070C0"/>
                </a:solidFill>
                <a:latin typeface="Bangla MN"/>
                <a:cs typeface="Bangla MN"/>
              </a:rPr>
              <a:t>FEA</a:t>
            </a:r>
            <a:endParaRPr lang="en-US" sz="1600" b="1" dirty="0">
              <a:solidFill>
                <a:srgbClr val="0070C0"/>
              </a:solidFill>
              <a:latin typeface="Bangla MN"/>
              <a:cs typeface="Bangla MN"/>
            </a:endParaRPr>
          </a:p>
        </p:txBody>
      </p:sp>
    </p:spTree>
    <p:extLst>
      <p:ext uri="{BB962C8B-B14F-4D97-AF65-F5344CB8AC3E}">
        <p14:creationId xmlns:p14="http://schemas.microsoft.com/office/powerpoint/2010/main" val="2003223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7A43DF-FA67-44B4-BEC7-C8A18F9031AE}" type="slidenum">
              <a:rPr lang="en-US" smtClean="0"/>
              <a:pPr/>
              <a:t>21</a:t>
            </a:fld>
            <a:endParaRPr lang="en-US"/>
          </a:p>
        </p:txBody>
      </p:sp>
      <p:sp>
        <p:nvSpPr>
          <p:cNvPr id="5" name="TextBox 4"/>
          <p:cNvSpPr txBox="1"/>
          <p:nvPr/>
        </p:nvSpPr>
        <p:spPr>
          <a:xfrm>
            <a:off x="533400" y="381000"/>
            <a:ext cx="5562600" cy="461665"/>
          </a:xfrm>
          <a:prstGeom prst="rect">
            <a:avLst/>
          </a:prstGeom>
          <a:noFill/>
        </p:spPr>
        <p:txBody>
          <a:bodyPr wrap="square" rtlCol="0">
            <a:spAutoFit/>
          </a:bodyPr>
          <a:lstStyle/>
          <a:p>
            <a:r>
              <a:rPr lang="en-US" sz="2400" b="1" dirty="0" smtClean="0">
                <a:solidFill>
                  <a:srgbClr val="0070C0"/>
                </a:solidFill>
                <a:latin typeface="Bangla MN"/>
                <a:cs typeface="Bangla MN"/>
              </a:rPr>
              <a:t>Vertical Presence </a:t>
            </a:r>
            <a:endParaRPr lang="en-US" sz="2400" b="1" dirty="0">
              <a:solidFill>
                <a:srgbClr val="0070C0"/>
              </a:solidFill>
              <a:latin typeface="Bangla MN"/>
              <a:cs typeface="Bangla MN"/>
            </a:endParaRPr>
          </a:p>
        </p:txBody>
      </p:sp>
      <p:pic>
        <p:nvPicPr>
          <p:cNvPr id="7" name="Picture 6" descr="Screen Shot 2017-04-27 at 9.34.39 PM.png"/>
          <p:cNvPicPr>
            <a:picLocks noChangeAspect="1"/>
          </p:cNvPicPr>
          <p:nvPr/>
        </p:nvPicPr>
        <p:blipFill rotWithShape="1">
          <a:blip r:embed="rId2">
            <a:extLst>
              <a:ext uri="{28A0092B-C50C-407E-A947-70E740481C1C}">
                <a14:useLocalDpi xmlns:a14="http://schemas.microsoft.com/office/drawing/2010/main" val="0"/>
              </a:ext>
            </a:extLst>
          </a:blip>
          <a:srcRect l="6277" t="4656" r="4167" b="3547"/>
          <a:stretch/>
        </p:blipFill>
        <p:spPr>
          <a:xfrm>
            <a:off x="381000" y="2438400"/>
            <a:ext cx="2717800" cy="2755232"/>
          </a:xfrm>
          <a:prstGeom prst="rect">
            <a:avLst/>
          </a:prstGeom>
        </p:spPr>
      </p:pic>
      <p:sp>
        <p:nvSpPr>
          <p:cNvPr id="18" name="TextBox 17"/>
          <p:cNvSpPr txBox="1"/>
          <p:nvPr/>
        </p:nvSpPr>
        <p:spPr>
          <a:xfrm>
            <a:off x="2667000" y="1597223"/>
            <a:ext cx="2257175" cy="307777"/>
          </a:xfrm>
          <a:prstGeom prst="rect">
            <a:avLst/>
          </a:prstGeom>
          <a:noFill/>
        </p:spPr>
        <p:txBody>
          <a:bodyPr wrap="square" rtlCol="0">
            <a:spAutoFit/>
          </a:bodyPr>
          <a:lstStyle>
            <a:defPPr>
              <a:defRPr lang="en-US"/>
            </a:defPPr>
            <a:lvl1pPr>
              <a:defRPr sz="2400" b="1">
                <a:solidFill>
                  <a:srgbClr val="0070C0"/>
                </a:solidFill>
                <a:latin typeface="Bangla MN"/>
                <a:cs typeface="Bangla MN"/>
              </a:defRPr>
            </a:lvl1pPr>
          </a:lstStyle>
          <a:p>
            <a:r>
              <a:rPr lang="en-US" sz="1400" u="sng" dirty="0" smtClean="0"/>
              <a:t>Automotive</a:t>
            </a:r>
            <a:r>
              <a:rPr lang="en-US" sz="1400" dirty="0" smtClean="0"/>
              <a:t> :</a:t>
            </a:r>
            <a:endParaRPr lang="en-US" sz="1400" dirty="0"/>
          </a:p>
        </p:txBody>
      </p:sp>
      <p:sp>
        <p:nvSpPr>
          <p:cNvPr id="19" name="TextBox 18"/>
          <p:cNvSpPr txBox="1"/>
          <p:nvPr/>
        </p:nvSpPr>
        <p:spPr>
          <a:xfrm>
            <a:off x="3581400" y="4590519"/>
            <a:ext cx="2743200" cy="307777"/>
          </a:xfrm>
          <a:prstGeom prst="rect">
            <a:avLst/>
          </a:prstGeom>
          <a:noFill/>
        </p:spPr>
        <p:txBody>
          <a:bodyPr wrap="square" rtlCol="0">
            <a:spAutoFit/>
          </a:bodyPr>
          <a:lstStyle>
            <a:defPPr>
              <a:defRPr lang="en-US"/>
            </a:defPPr>
            <a:lvl1pPr>
              <a:defRPr sz="2400" b="1">
                <a:solidFill>
                  <a:srgbClr val="0070C0"/>
                </a:solidFill>
                <a:latin typeface="Bangla MN"/>
                <a:cs typeface="Bangla MN"/>
              </a:defRPr>
            </a:lvl1pPr>
          </a:lstStyle>
          <a:p>
            <a:r>
              <a:rPr lang="en-US" sz="1400" u="sng" dirty="0" smtClean="0"/>
              <a:t>Heavy Engineering </a:t>
            </a:r>
            <a:r>
              <a:rPr lang="en-US" sz="1400" dirty="0" smtClean="0"/>
              <a:t>:</a:t>
            </a:r>
            <a:endParaRPr lang="en-US" sz="1400" dirty="0"/>
          </a:p>
        </p:txBody>
      </p:sp>
      <p:sp>
        <p:nvSpPr>
          <p:cNvPr id="20" name="TextBox 19"/>
          <p:cNvSpPr txBox="1"/>
          <p:nvPr/>
        </p:nvSpPr>
        <p:spPr>
          <a:xfrm>
            <a:off x="3610225" y="2435423"/>
            <a:ext cx="2257175" cy="307777"/>
          </a:xfrm>
          <a:prstGeom prst="rect">
            <a:avLst/>
          </a:prstGeom>
          <a:noFill/>
        </p:spPr>
        <p:txBody>
          <a:bodyPr wrap="square" rtlCol="0">
            <a:spAutoFit/>
          </a:bodyPr>
          <a:lstStyle>
            <a:defPPr>
              <a:defRPr lang="en-US"/>
            </a:defPPr>
            <a:lvl1pPr>
              <a:defRPr sz="2400" b="1">
                <a:solidFill>
                  <a:srgbClr val="0070C0"/>
                </a:solidFill>
                <a:latin typeface="Bangla MN"/>
                <a:cs typeface="Bangla MN"/>
              </a:defRPr>
            </a:lvl1pPr>
          </a:lstStyle>
          <a:p>
            <a:r>
              <a:rPr lang="en-US" sz="1400" u="sng" dirty="0" smtClean="0"/>
              <a:t>Aerospace</a:t>
            </a:r>
            <a:r>
              <a:rPr lang="en-US" sz="1400" dirty="0" smtClean="0"/>
              <a:t> :</a:t>
            </a:r>
            <a:endParaRPr lang="en-US" sz="1400" dirty="0"/>
          </a:p>
        </p:txBody>
      </p:sp>
      <p:sp>
        <p:nvSpPr>
          <p:cNvPr id="21" name="TextBox 20"/>
          <p:cNvSpPr txBox="1"/>
          <p:nvPr/>
        </p:nvSpPr>
        <p:spPr>
          <a:xfrm>
            <a:off x="4143625" y="3429000"/>
            <a:ext cx="2257175" cy="307777"/>
          </a:xfrm>
          <a:prstGeom prst="rect">
            <a:avLst/>
          </a:prstGeom>
          <a:noFill/>
        </p:spPr>
        <p:txBody>
          <a:bodyPr wrap="square" rtlCol="0">
            <a:spAutoFit/>
          </a:bodyPr>
          <a:lstStyle>
            <a:defPPr>
              <a:defRPr lang="en-US"/>
            </a:defPPr>
            <a:lvl1pPr>
              <a:defRPr sz="2400" b="1">
                <a:solidFill>
                  <a:srgbClr val="0070C0"/>
                </a:solidFill>
                <a:latin typeface="Bangla MN"/>
                <a:cs typeface="Bangla MN"/>
              </a:defRPr>
            </a:lvl1pPr>
          </a:lstStyle>
          <a:p>
            <a:r>
              <a:rPr lang="en-US" sz="1400" u="sng" dirty="0" smtClean="0"/>
              <a:t>Oil &amp; Gas </a:t>
            </a:r>
            <a:r>
              <a:rPr lang="en-US" sz="1400" dirty="0" smtClean="0"/>
              <a:t>:</a:t>
            </a:r>
            <a:endParaRPr lang="en-US" sz="1400" dirty="0"/>
          </a:p>
        </p:txBody>
      </p:sp>
      <p:sp>
        <p:nvSpPr>
          <p:cNvPr id="22" name="TextBox 21"/>
          <p:cNvSpPr txBox="1"/>
          <p:nvPr/>
        </p:nvSpPr>
        <p:spPr>
          <a:xfrm>
            <a:off x="2667000" y="5559623"/>
            <a:ext cx="2257175" cy="307777"/>
          </a:xfrm>
          <a:prstGeom prst="rect">
            <a:avLst/>
          </a:prstGeom>
          <a:noFill/>
        </p:spPr>
        <p:txBody>
          <a:bodyPr wrap="square" rtlCol="0">
            <a:spAutoFit/>
          </a:bodyPr>
          <a:lstStyle>
            <a:defPPr>
              <a:defRPr lang="en-US"/>
            </a:defPPr>
            <a:lvl1pPr>
              <a:defRPr sz="2400" b="1">
                <a:solidFill>
                  <a:srgbClr val="0070C0"/>
                </a:solidFill>
                <a:latin typeface="Bangla MN"/>
                <a:cs typeface="Bangla MN"/>
              </a:defRPr>
            </a:lvl1pPr>
          </a:lstStyle>
          <a:p>
            <a:r>
              <a:rPr lang="en-US" sz="1400" u="sng" dirty="0" smtClean="0"/>
              <a:t>Solar</a:t>
            </a:r>
            <a:r>
              <a:rPr lang="en-US" sz="1400" dirty="0" smtClean="0"/>
              <a:t> :</a:t>
            </a:r>
            <a:endParaRPr lang="en-US" sz="1400" dirty="0"/>
          </a:p>
        </p:txBody>
      </p:sp>
      <p:sp>
        <p:nvSpPr>
          <p:cNvPr id="23" name="TextBox 22"/>
          <p:cNvSpPr txBox="1"/>
          <p:nvPr/>
        </p:nvSpPr>
        <p:spPr>
          <a:xfrm>
            <a:off x="3344556" y="849868"/>
            <a:ext cx="2728218" cy="369332"/>
          </a:xfrm>
          <a:prstGeom prst="rect">
            <a:avLst/>
          </a:prstGeom>
          <a:noFill/>
        </p:spPr>
        <p:txBody>
          <a:bodyPr wrap="none" rtlCol="0">
            <a:spAutoFit/>
          </a:bodyPr>
          <a:lstStyle/>
          <a:p>
            <a:r>
              <a:rPr lang="en-US" b="1" u="sng" dirty="0" smtClean="0"/>
              <a:t>Presence in Five Industries </a:t>
            </a:r>
            <a:endParaRPr lang="en-US" b="1" u="sng" dirty="0"/>
          </a:p>
        </p:txBody>
      </p:sp>
      <p:sp>
        <p:nvSpPr>
          <p:cNvPr id="24" name="TextBox 23"/>
          <p:cNvSpPr txBox="1"/>
          <p:nvPr/>
        </p:nvSpPr>
        <p:spPr>
          <a:xfrm>
            <a:off x="3886201" y="1612900"/>
            <a:ext cx="5029200" cy="692497"/>
          </a:xfrm>
          <a:prstGeom prst="rect">
            <a:avLst/>
          </a:prstGeom>
          <a:noFill/>
        </p:spPr>
        <p:txBody>
          <a:bodyPr wrap="square" rtlCol="0">
            <a:spAutoFit/>
          </a:bodyPr>
          <a:lstStyle/>
          <a:p>
            <a:pPr algn="just"/>
            <a:r>
              <a:rPr lang="en-US" sz="1300" dirty="0" smtClean="0">
                <a:latin typeface="+mj-lt"/>
              </a:rPr>
              <a:t>We are bringing this unmatched technology to all the companies in the automotive industry, no matter if they are original equipment manufacturers (OEM), tier one, tier two or tier three companies </a:t>
            </a:r>
            <a:endParaRPr lang="en-US" sz="1300" dirty="0">
              <a:latin typeface="+mj-lt"/>
            </a:endParaRPr>
          </a:p>
        </p:txBody>
      </p:sp>
      <p:sp>
        <p:nvSpPr>
          <p:cNvPr id="25" name="TextBox 24"/>
          <p:cNvSpPr txBox="1"/>
          <p:nvPr/>
        </p:nvSpPr>
        <p:spPr>
          <a:xfrm>
            <a:off x="4724400" y="2451100"/>
            <a:ext cx="4267200" cy="692497"/>
          </a:xfrm>
          <a:prstGeom prst="rect">
            <a:avLst/>
          </a:prstGeom>
          <a:noFill/>
        </p:spPr>
        <p:txBody>
          <a:bodyPr wrap="square" rtlCol="0">
            <a:spAutoFit/>
          </a:bodyPr>
          <a:lstStyle/>
          <a:p>
            <a:pPr algn="just"/>
            <a:r>
              <a:rPr lang="en-US" sz="1300" dirty="0" smtClean="0">
                <a:latin typeface="+mj-lt"/>
              </a:rPr>
              <a:t>Our expertise &amp; experience in lightweight design, aerodynamics, thermodynamics and design of components and materials. </a:t>
            </a:r>
            <a:endParaRPr lang="en-US" sz="1300" dirty="0">
              <a:latin typeface="+mj-lt"/>
            </a:endParaRPr>
          </a:p>
        </p:txBody>
      </p:sp>
      <p:sp>
        <p:nvSpPr>
          <p:cNvPr id="26" name="TextBox 25"/>
          <p:cNvSpPr txBox="1"/>
          <p:nvPr/>
        </p:nvSpPr>
        <p:spPr>
          <a:xfrm>
            <a:off x="5105401" y="3429000"/>
            <a:ext cx="3810000" cy="692497"/>
          </a:xfrm>
          <a:prstGeom prst="rect">
            <a:avLst/>
          </a:prstGeom>
          <a:noFill/>
        </p:spPr>
        <p:txBody>
          <a:bodyPr wrap="square" rtlCol="0">
            <a:spAutoFit/>
          </a:bodyPr>
          <a:lstStyle/>
          <a:p>
            <a:pPr algn="just"/>
            <a:r>
              <a:rPr lang="en-US" sz="1300" dirty="0" smtClean="0">
                <a:latin typeface="+mj-lt"/>
              </a:rPr>
              <a:t>Our expertise &amp; experience for simulating all types of Oil &amp; Gas equipment with mounting, clamping, adjusting, rotating etc.</a:t>
            </a:r>
            <a:endParaRPr lang="en-US" sz="1300" dirty="0">
              <a:latin typeface="+mj-lt"/>
            </a:endParaRPr>
          </a:p>
        </p:txBody>
      </p:sp>
      <p:sp>
        <p:nvSpPr>
          <p:cNvPr id="27" name="TextBox 26"/>
          <p:cNvSpPr txBox="1"/>
          <p:nvPr/>
        </p:nvSpPr>
        <p:spPr>
          <a:xfrm>
            <a:off x="5334000" y="4625538"/>
            <a:ext cx="3581401" cy="892552"/>
          </a:xfrm>
          <a:prstGeom prst="rect">
            <a:avLst/>
          </a:prstGeom>
          <a:noFill/>
        </p:spPr>
        <p:txBody>
          <a:bodyPr wrap="square" rtlCol="0">
            <a:spAutoFit/>
          </a:bodyPr>
          <a:lstStyle/>
          <a:p>
            <a:pPr algn="just"/>
            <a:r>
              <a:rPr lang="en-US" sz="1300" dirty="0" smtClean="0">
                <a:latin typeface="+mj-lt"/>
              </a:rPr>
              <a:t>Our expertise for simulating construction equipment, farm equipment, mining tractor &amp; trucks, material handlers and earth movers, conveyors and crane.</a:t>
            </a:r>
            <a:endParaRPr lang="en-US" sz="1300" dirty="0">
              <a:latin typeface="+mj-lt"/>
            </a:endParaRPr>
          </a:p>
        </p:txBody>
      </p:sp>
    </p:spTree>
    <p:extLst>
      <p:ext uri="{BB962C8B-B14F-4D97-AF65-F5344CB8AC3E}">
        <p14:creationId xmlns:p14="http://schemas.microsoft.com/office/powerpoint/2010/main" val="1631672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7A43DF-FA67-44B4-BEC7-C8A18F9031AE}" type="slidenum">
              <a:rPr lang="en-US" smtClean="0"/>
              <a:pPr/>
              <a:t>22</a:t>
            </a:fld>
            <a:endParaRPr lang="en-US"/>
          </a:p>
        </p:txBody>
      </p:sp>
      <p:sp>
        <p:nvSpPr>
          <p:cNvPr id="5" name="TextBox 4"/>
          <p:cNvSpPr txBox="1"/>
          <p:nvPr/>
        </p:nvSpPr>
        <p:spPr>
          <a:xfrm>
            <a:off x="533400" y="381000"/>
            <a:ext cx="5562600" cy="461665"/>
          </a:xfrm>
          <a:prstGeom prst="rect">
            <a:avLst/>
          </a:prstGeom>
          <a:noFill/>
        </p:spPr>
        <p:txBody>
          <a:bodyPr wrap="square" rtlCol="0">
            <a:spAutoFit/>
          </a:bodyPr>
          <a:lstStyle/>
          <a:p>
            <a:r>
              <a:rPr lang="en-US" sz="2400" b="1" dirty="0" smtClean="0">
                <a:solidFill>
                  <a:srgbClr val="0070C0"/>
                </a:solidFill>
                <a:latin typeface="Bangla MN"/>
                <a:cs typeface="Bangla MN"/>
              </a:rPr>
              <a:t>Project Delivery</a:t>
            </a:r>
            <a:endParaRPr lang="en-US" sz="2400" b="1" dirty="0">
              <a:solidFill>
                <a:srgbClr val="0070C0"/>
              </a:solidFill>
              <a:latin typeface="Bangla MN"/>
              <a:cs typeface="Bangla MN"/>
            </a:endParaRPr>
          </a:p>
        </p:txBody>
      </p:sp>
      <p:graphicFrame>
        <p:nvGraphicFramePr>
          <p:cNvPr id="11" name="Diagram 10"/>
          <p:cNvGraphicFramePr/>
          <p:nvPr>
            <p:extLst>
              <p:ext uri="{D42A27DB-BD31-4B8C-83A1-F6EECF244321}">
                <p14:modId xmlns:p14="http://schemas.microsoft.com/office/powerpoint/2010/main" val="140773526"/>
              </p:ext>
            </p:extLst>
          </p:nvPr>
        </p:nvGraphicFramePr>
        <p:xfrm>
          <a:off x="2743200" y="2664233"/>
          <a:ext cx="49530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600200" y="2664233"/>
            <a:ext cx="9906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Delivery </a:t>
            </a:r>
            <a:endParaRPr lang="en-US" dirty="0"/>
          </a:p>
        </p:txBody>
      </p:sp>
      <p:sp>
        <p:nvSpPr>
          <p:cNvPr id="4" name="Right Arrow 3"/>
          <p:cNvSpPr/>
          <p:nvPr/>
        </p:nvSpPr>
        <p:spPr>
          <a:xfrm>
            <a:off x="2590800" y="2901646"/>
            <a:ext cx="713466" cy="363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590800" y="3891746"/>
            <a:ext cx="713466" cy="363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590800" y="4899472"/>
            <a:ext cx="713466" cy="363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809414"/>
            <a:ext cx="8382000" cy="1492716"/>
          </a:xfrm>
          <a:prstGeom prst="rect">
            <a:avLst/>
          </a:prstGeom>
        </p:spPr>
        <p:txBody>
          <a:bodyPr wrap="square">
            <a:spAutoFit/>
          </a:bodyPr>
          <a:lstStyle/>
          <a:p>
            <a:endParaRPr lang="en-US" sz="1300" dirty="0">
              <a:solidFill>
                <a:srgbClr val="000000"/>
              </a:solidFill>
              <a:latin typeface="+mj-lt"/>
            </a:endParaRPr>
          </a:p>
          <a:p>
            <a:pPr algn="just"/>
            <a:r>
              <a:rPr lang="en-US" sz="1300" dirty="0" smtClean="0">
                <a:latin typeface="+mj-lt"/>
              </a:rPr>
              <a:t>                          </a:t>
            </a:r>
            <a:r>
              <a:rPr lang="en-US" sz="1300" b="1" dirty="0" smtClean="0">
                <a:latin typeface="+mj-lt"/>
              </a:rPr>
              <a:t>ERFOLG</a:t>
            </a:r>
            <a:r>
              <a:rPr lang="en-US" sz="1300" dirty="0" smtClean="0">
                <a:latin typeface="+mj-lt"/>
              </a:rPr>
              <a:t> have a team </a:t>
            </a:r>
            <a:r>
              <a:rPr lang="en-US" sz="1300" dirty="0">
                <a:latin typeface="+mj-lt"/>
              </a:rPr>
              <a:t>of talented and experienced engineers who are dedicated to making CAD, </a:t>
            </a:r>
            <a:r>
              <a:rPr lang="en-US" sz="1300" dirty="0" smtClean="0">
                <a:latin typeface="+mj-lt"/>
              </a:rPr>
              <a:t>Styling &amp; FEA technology </a:t>
            </a:r>
            <a:r>
              <a:rPr lang="en-US" sz="1300" dirty="0">
                <a:latin typeface="+mj-lt"/>
              </a:rPr>
              <a:t>accessible to everyone. Over the years we have been gaining experience in the fields of </a:t>
            </a:r>
            <a:r>
              <a:rPr lang="en-US" sz="1300" dirty="0" smtClean="0">
                <a:latin typeface="+mj-lt"/>
              </a:rPr>
              <a:t>CAD, Styling &amp; FEA </a:t>
            </a:r>
            <a:r>
              <a:rPr lang="en-US" sz="1300" dirty="0">
                <a:latin typeface="+mj-lt"/>
              </a:rPr>
              <a:t>expanding our knowledge. We have been studying industries and preparing ourselves to </a:t>
            </a:r>
            <a:r>
              <a:rPr lang="en-US" sz="1300" dirty="0" smtClean="0">
                <a:latin typeface="+mj-lt"/>
              </a:rPr>
              <a:t>provide </a:t>
            </a:r>
            <a:r>
              <a:rPr lang="en-US" sz="1300" dirty="0">
                <a:latin typeface="+mj-lt"/>
              </a:rPr>
              <a:t>services in various fields including Automobile, Aerospace, </a:t>
            </a:r>
            <a:r>
              <a:rPr lang="en-US" sz="1300" dirty="0" smtClean="0">
                <a:latin typeface="+mj-lt"/>
              </a:rPr>
              <a:t>Oil &amp; Gas, Heavy Engineering and Solar </a:t>
            </a:r>
            <a:r>
              <a:rPr lang="en-US" sz="1300" dirty="0">
                <a:latin typeface="+mj-lt"/>
              </a:rPr>
              <a:t>etc. We are expanding &amp; lending our services to various industries around the world. Our team is working </a:t>
            </a:r>
            <a:r>
              <a:rPr lang="en-US" sz="1300" dirty="0" smtClean="0">
                <a:latin typeface="+mj-lt"/>
              </a:rPr>
              <a:t>onsite, offshore and </a:t>
            </a:r>
            <a:r>
              <a:rPr lang="en-US" sz="1300" dirty="0" err="1" smtClean="0">
                <a:latin typeface="+mj-lt"/>
              </a:rPr>
              <a:t>onsite+offshore</a:t>
            </a:r>
            <a:r>
              <a:rPr lang="en-US" sz="1300" dirty="0" smtClean="0">
                <a:latin typeface="+mj-lt"/>
              </a:rPr>
              <a:t> </a:t>
            </a:r>
            <a:r>
              <a:rPr lang="en-US" sz="1300" dirty="0">
                <a:latin typeface="+mj-lt"/>
              </a:rPr>
              <a:t>for our customers around the globe. </a:t>
            </a:r>
          </a:p>
        </p:txBody>
      </p:sp>
    </p:spTree>
    <p:extLst>
      <p:ext uri="{BB962C8B-B14F-4D97-AF65-F5344CB8AC3E}">
        <p14:creationId xmlns:p14="http://schemas.microsoft.com/office/powerpoint/2010/main" val="318840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054930"/>
            <a:ext cx="3581400" cy="1077218"/>
          </a:xfrm>
          <a:prstGeom prst="rect">
            <a:avLst/>
          </a:prstGeom>
          <a:noFill/>
        </p:spPr>
        <p:txBody>
          <a:bodyPr wrap="square" rtlCol="0">
            <a:spAutoFit/>
          </a:bodyPr>
          <a:lstStyle/>
          <a:p>
            <a:pPr algn="ctr"/>
            <a:r>
              <a:rPr lang="en-US" sz="1600" b="1" dirty="0" smtClean="0">
                <a:solidFill>
                  <a:schemeClr val="accent1"/>
                </a:solidFill>
              </a:rPr>
              <a:t>ERFOLG Engineering Services LLP</a:t>
            </a:r>
          </a:p>
          <a:p>
            <a:endParaRPr lang="en-US" sz="1200" dirty="0" smtClean="0"/>
          </a:p>
          <a:p>
            <a:pPr algn="ctr"/>
            <a:r>
              <a:rPr lang="en-US" sz="1200" dirty="0" smtClean="0"/>
              <a:t>A – 101, </a:t>
            </a:r>
            <a:r>
              <a:rPr lang="en-US" sz="1200" dirty="0" err="1" smtClean="0"/>
              <a:t>Amrut</a:t>
            </a:r>
            <a:r>
              <a:rPr lang="en-US" sz="1200" dirty="0" smtClean="0"/>
              <a:t> CHS, </a:t>
            </a:r>
            <a:r>
              <a:rPr lang="en-US" sz="1200" dirty="0" err="1" smtClean="0"/>
              <a:t>Dahanukar</a:t>
            </a:r>
            <a:r>
              <a:rPr lang="en-US" sz="1200" dirty="0" smtClean="0"/>
              <a:t> </a:t>
            </a:r>
            <a:r>
              <a:rPr lang="en-US" sz="1200" dirty="0" err="1" smtClean="0"/>
              <a:t>wadi</a:t>
            </a:r>
            <a:r>
              <a:rPr lang="en-US" sz="1200" dirty="0" smtClean="0"/>
              <a:t>,</a:t>
            </a:r>
          </a:p>
          <a:p>
            <a:pPr algn="ctr"/>
            <a:r>
              <a:rPr lang="en-US" sz="1200" dirty="0" smtClean="0"/>
              <a:t>Near </a:t>
            </a:r>
            <a:r>
              <a:rPr lang="en-US" sz="1200" dirty="0" err="1" smtClean="0"/>
              <a:t>Shubhashanti</a:t>
            </a:r>
            <a:r>
              <a:rPr lang="en-US" sz="1200" dirty="0" smtClean="0"/>
              <a:t> Complex, </a:t>
            </a:r>
            <a:r>
              <a:rPr lang="en-US" sz="1200" dirty="0" err="1" smtClean="0"/>
              <a:t>Kandivali</a:t>
            </a:r>
            <a:r>
              <a:rPr lang="en-US" sz="1200" dirty="0" smtClean="0"/>
              <a:t> (w),</a:t>
            </a:r>
          </a:p>
          <a:p>
            <a:pPr algn="ctr"/>
            <a:r>
              <a:rPr lang="en-US" sz="1200" dirty="0" smtClean="0"/>
              <a:t>Mumbai – 400067, India.</a:t>
            </a:r>
          </a:p>
        </p:txBody>
      </p:sp>
      <p:sp>
        <p:nvSpPr>
          <p:cNvPr id="18" name="TextBox 17"/>
          <p:cNvSpPr txBox="1"/>
          <p:nvPr/>
        </p:nvSpPr>
        <p:spPr>
          <a:xfrm>
            <a:off x="3334357" y="3383340"/>
            <a:ext cx="1934889" cy="1754326"/>
          </a:xfrm>
          <a:prstGeom prst="rect">
            <a:avLst/>
          </a:prstGeom>
          <a:noFill/>
        </p:spPr>
        <p:txBody>
          <a:bodyPr wrap="none" rtlCol="0">
            <a:spAutoFit/>
          </a:bodyPr>
          <a:lstStyle/>
          <a:p>
            <a:pPr defTabSz="630238"/>
            <a:r>
              <a:rPr lang="en-US" sz="1200" dirty="0" smtClean="0"/>
              <a:t>Tel	</a:t>
            </a:r>
            <a:r>
              <a:rPr lang="en-US" sz="1200" dirty="0"/>
              <a:t>+91-</a:t>
            </a:r>
            <a:r>
              <a:rPr lang="en-US" sz="1200" dirty="0" smtClean="0"/>
              <a:t>9167901527</a:t>
            </a:r>
          </a:p>
          <a:p>
            <a:pPr defTabSz="630238"/>
            <a:r>
              <a:rPr lang="en-US" sz="1200" dirty="0"/>
              <a:t>	</a:t>
            </a:r>
            <a:r>
              <a:rPr lang="en-US" sz="1200" dirty="0" smtClean="0"/>
              <a:t>+91-8291709911</a:t>
            </a:r>
          </a:p>
          <a:p>
            <a:pPr defTabSz="630238"/>
            <a:r>
              <a:rPr lang="en-US" sz="1200" dirty="0"/>
              <a:t>  </a:t>
            </a:r>
            <a:r>
              <a:rPr lang="en-US" sz="1200" dirty="0" smtClean="0"/>
              <a:t>  	+91-8291709922</a:t>
            </a:r>
          </a:p>
          <a:p>
            <a:pPr defTabSz="630238"/>
            <a:r>
              <a:rPr lang="en-US" sz="1200" dirty="0"/>
              <a:t> </a:t>
            </a:r>
            <a:r>
              <a:rPr lang="en-US" sz="1200" dirty="0" smtClean="0"/>
              <a:t>  	+91-8291709933</a:t>
            </a:r>
          </a:p>
          <a:p>
            <a:pPr defTabSz="630238"/>
            <a:endParaRPr lang="en-US" sz="1200" dirty="0" smtClean="0"/>
          </a:p>
          <a:p>
            <a:pPr defTabSz="630238"/>
            <a:r>
              <a:rPr lang="en-US" sz="1200" dirty="0"/>
              <a:t>	</a:t>
            </a:r>
            <a:endParaRPr lang="en-US" sz="1200" dirty="0" smtClean="0"/>
          </a:p>
          <a:p>
            <a:r>
              <a:rPr lang="en-US" sz="1200" dirty="0" smtClean="0"/>
              <a:t>E-mail     </a:t>
            </a:r>
            <a:r>
              <a:rPr lang="en-US" sz="1200" dirty="0" smtClean="0">
                <a:hlinkClick r:id="rId3"/>
              </a:rPr>
              <a:t>info@erfolges.com</a:t>
            </a:r>
            <a:endParaRPr lang="en-US" sz="1200" dirty="0" smtClean="0"/>
          </a:p>
          <a:p>
            <a:r>
              <a:rPr lang="en-US" sz="1200" dirty="0" smtClean="0"/>
              <a:t>Web        </a:t>
            </a:r>
            <a:r>
              <a:rPr lang="en-US" sz="1200" dirty="0" smtClean="0">
                <a:hlinkClick r:id="rId4"/>
              </a:rPr>
              <a:t>www.erfolges.com</a:t>
            </a:r>
            <a:endParaRPr lang="en-US" sz="1200" dirty="0" smtClean="0"/>
          </a:p>
          <a:p>
            <a:endParaRPr lang="en-US" sz="1200" dirty="0" smtClean="0"/>
          </a:p>
        </p:txBody>
      </p:sp>
      <p:sp>
        <p:nvSpPr>
          <p:cNvPr id="5" name="Slide Number Placeholder 4"/>
          <p:cNvSpPr>
            <a:spLocks noGrp="1"/>
          </p:cNvSpPr>
          <p:nvPr>
            <p:ph type="sldNum" sz="quarter" idx="12"/>
          </p:nvPr>
        </p:nvSpPr>
        <p:spPr/>
        <p:txBody>
          <a:bodyPr/>
          <a:lstStyle/>
          <a:p>
            <a:fld id="{837A43DF-FA67-44B4-BEC7-C8A18F9031AE}" type="slidenum">
              <a:rPr lang="en-US" smtClean="0"/>
              <a:pPr/>
              <a:t>23</a:t>
            </a:fld>
            <a:endParaRPr lang="en-US" dirty="0"/>
          </a:p>
        </p:txBody>
      </p:sp>
      <p:sp>
        <p:nvSpPr>
          <p:cNvPr id="8" name="TextBox 7"/>
          <p:cNvSpPr txBox="1"/>
          <p:nvPr/>
        </p:nvSpPr>
        <p:spPr>
          <a:xfrm>
            <a:off x="533400" y="381000"/>
            <a:ext cx="5562600" cy="461665"/>
          </a:xfrm>
          <a:prstGeom prst="rect">
            <a:avLst/>
          </a:prstGeom>
          <a:noFill/>
        </p:spPr>
        <p:txBody>
          <a:bodyPr wrap="square" rtlCol="0">
            <a:spAutoFit/>
          </a:bodyPr>
          <a:lstStyle/>
          <a:p>
            <a:r>
              <a:rPr lang="en-US" sz="2400" b="1" dirty="0" smtClean="0">
                <a:solidFill>
                  <a:srgbClr val="0070C0"/>
                </a:solidFill>
                <a:latin typeface="Bangla MN"/>
                <a:cs typeface="Bangla MN"/>
              </a:rPr>
              <a:t>Contact</a:t>
            </a:r>
            <a:endParaRPr lang="en-US" sz="2400" b="1" dirty="0">
              <a:solidFill>
                <a:srgbClr val="0070C0"/>
              </a:solidFill>
              <a:latin typeface="Bangla MN"/>
              <a:cs typeface="Bangla MN"/>
            </a:endParaRPr>
          </a:p>
        </p:txBody>
      </p:sp>
    </p:spTree>
    <p:extLst>
      <p:ext uri="{BB962C8B-B14F-4D97-AF65-F5344CB8AC3E}">
        <p14:creationId xmlns:p14="http://schemas.microsoft.com/office/powerpoint/2010/main" val="4148848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64780"/>
            <a:ext cx="8382000" cy="5459820"/>
          </a:xfrm>
          <a:prstGeom prst="rect">
            <a:avLst/>
          </a:prstGeom>
        </p:spPr>
      </p:pic>
      <p:sp>
        <p:nvSpPr>
          <p:cNvPr id="2" name="Slide Number Placeholder 1"/>
          <p:cNvSpPr>
            <a:spLocks noGrp="1"/>
          </p:cNvSpPr>
          <p:nvPr>
            <p:ph type="sldNum" sz="quarter" idx="12"/>
          </p:nvPr>
        </p:nvSpPr>
        <p:spPr/>
        <p:txBody>
          <a:bodyPr/>
          <a:lstStyle/>
          <a:p>
            <a:fld id="{837A43DF-FA67-44B4-BEC7-C8A18F9031AE}" type="slidenum">
              <a:rPr lang="en-US" smtClean="0"/>
              <a:pPr/>
              <a:t>24</a:t>
            </a:fld>
            <a:endParaRPr lang="en-US"/>
          </a:p>
        </p:txBody>
      </p:sp>
      <p:sp>
        <p:nvSpPr>
          <p:cNvPr id="8" name="TextBox 7"/>
          <p:cNvSpPr txBox="1"/>
          <p:nvPr/>
        </p:nvSpPr>
        <p:spPr>
          <a:xfrm>
            <a:off x="1595747" y="2819400"/>
            <a:ext cx="6144311" cy="1077218"/>
          </a:xfrm>
          <a:prstGeom prst="rect">
            <a:avLst/>
          </a:prstGeom>
          <a:noFill/>
        </p:spPr>
        <p:txBody>
          <a:bodyPr wrap="none" rtlCol="0">
            <a:spAutoFit/>
          </a:bodyPr>
          <a:lstStyle/>
          <a:p>
            <a:pPr algn="ctr"/>
            <a:r>
              <a:rPr lang="en-US" sz="3200" b="1" dirty="0" smtClean="0">
                <a:solidFill>
                  <a:schemeClr val="bg1"/>
                </a:solidFill>
                <a:latin typeface="+mj-lt"/>
              </a:rPr>
              <a:t>THANK YOU FOR YOUR INTREST IN </a:t>
            </a:r>
          </a:p>
          <a:p>
            <a:pPr algn="ctr"/>
            <a:r>
              <a:rPr lang="en-US" sz="3200" b="1" dirty="0" smtClean="0">
                <a:solidFill>
                  <a:schemeClr val="bg1"/>
                </a:solidFill>
                <a:latin typeface="+mj-lt"/>
              </a:rPr>
              <a:t>ERFOLG</a:t>
            </a:r>
          </a:p>
        </p:txBody>
      </p:sp>
    </p:spTree>
    <p:extLst>
      <p:ext uri="{BB962C8B-B14F-4D97-AF65-F5344CB8AC3E}">
        <p14:creationId xmlns:p14="http://schemas.microsoft.com/office/powerpoint/2010/main" val="303000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381000"/>
            <a:ext cx="5562600" cy="461665"/>
          </a:xfrm>
          <a:prstGeom prst="rect">
            <a:avLst/>
          </a:prstGeom>
          <a:noFill/>
        </p:spPr>
        <p:txBody>
          <a:bodyPr wrap="square" rtlCol="0">
            <a:spAutoFit/>
          </a:bodyPr>
          <a:lstStyle/>
          <a:p>
            <a:r>
              <a:rPr lang="en-US" sz="2400" b="1" dirty="0" smtClean="0">
                <a:solidFill>
                  <a:srgbClr val="0070C0"/>
                </a:solidFill>
                <a:latin typeface="Bangla MN"/>
                <a:cs typeface="Bangla MN"/>
              </a:rPr>
              <a:t>Engineering Services </a:t>
            </a:r>
            <a:endParaRPr lang="en-US" sz="2400" b="1" dirty="0">
              <a:solidFill>
                <a:srgbClr val="0070C0"/>
              </a:solidFill>
              <a:latin typeface="Bangla MN"/>
              <a:cs typeface="Bangla MN"/>
            </a:endParaRPr>
          </a:p>
        </p:txBody>
      </p:sp>
      <p:sp>
        <p:nvSpPr>
          <p:cNvPr id="2" name="Slide Number Placeholder 1"/>
          <p:cNvSpPr>
            <a:spLocks noGrp="1"/>
          </p:cNvSpPr>
          <p:nvPr>
            <p:ph type="sldNum" sz="quarter" idx="12"/>
          </p:nvPr>
        </p:nvSpPr>
        <p:spPr/>
        <p:txBody>
          <a:bodyPr/>
          <a:lstStyle/>
          <a:p>
            <a:fld id="{837A43DF-FA67-44B4-BEC7-C8A18F9031AE}" type="slidenum">
              <a:rPr lang="en-US" smtClean="0"/>
              <a:pPr/>
              <a:t>2</a:t>
            </a:fld>
            <a:endParaRPr lang="en-US"/>
          </a:p>
        </p:txBody>
      </p:sp>
      <p:sp>
        <p:nvSpPr>
          <p:cNvPr id="18" name="TextBox 17"/>
          <p:cNvSpPr txBox="1"/>
          <p:nvPr/>
        </p:nvSpPr>
        <p:spPr>
          <a:xfrm>
            <a:off x="1295400" y="1002268"/>
            <a:ext cx="5993949" cy="369332"/>
          </a:xfrm>
          <a:prstGeom prst="rect">
            <a:avLst/>
          </a:prstGeom>
          <a:noFill/>
        </p:spPr>
        <p:txBody>
          <a:bodyPr wrap="none" rtlCol="0">
            <a:spAutoFit/>
          </a:bodyPr>
          <a:lstStyle/>
          <a:p>
            <a:pPr algn="ctr"/>
            <a:r>
              <a:rPr lang="en-US" b="1" u="sng" dirty="0" smtClean="0"/>
              <a:t>Four core engineering area with several years of experiences </a:t>
            </a:r>
            <a:endParaRPr lang="en-US" b="1" u="sng" dirty="0"/>
          </a:p>
        </p:txBody>
      </p:sp>
      <p:grpSp>
        <p:nvGrpSpPr>
          <p:cNvPr id="6" name="Group 5"/>
          <p:cNvGrpSpPr/>
          <p:nvPr/>
        </p:nvGrpSpPr>
        <p:grpSpPr>
          <a:xfrm>
            <a:off x="1295400" y="2514600"/>
            <a:ext cx="6553200" cy="2209800"/>
            <a:chOff x="1066800" y="2295657"/>
            <a:chExt cx="6477000" cy="2200143"/>
          </a:xfrm>
        </p:grpSpPr>
        <p:pic>
          <p:nvPicPr>
            <p:cNvPr id="3" name="Picture 2"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295657"/>
              <a:ext cx="6477000" cy="2200143"/>
            </a:xfrm>
            <a:prstGeom prst="rect">
              <a:avLst/>
            </a:prstGeom>
          </p:spPr>
        </p:pic>
        <p:sp>
          <p:nvSpPr>
            <p:cNvPr id="4" name="TextBox 3"/>
            <p:cNvSpPr txBox="1"/>
            <p:nvPr/>
          </p:nvSpPr>
          <p:spPr>
            <a:xfrm>
              <a:off x="1465171" y="3286036"/>
              <a:ext cx="592229" cy="600164"/>
            </a:xfrm>
            <a:prstGeom prst="rect">
              <a:avLst/>
            </a:prstGeom>
            <a:noFill/>
          </p:spPr>
          <p:txBody>
            <a:bodyPr wrap="none" rtlCol="0">
              <a:spAutoFit/>
            </a:bodyPr>
            <a:lstStyle/>
            <a:p>
              <a:r>
                <a:rPr lang="en-US" b="1" dirty="0" smtClean="0">
                  <a:solidFill>
                    <a:schemeClr val="bg1"/>
                  </a:solidFill>
                </a:rPr>
                <a:t>CAD</a:t>
              </a:r>
            </a:p>
            <a:p>
              <a:endParaRPr lang="en-US" sz="1500" b="1" dirty="0" smtClean="0">
                <a:solidFill>
                  <a:schemeClr val="bg1"/>
                </a:solidFill>
              </a:endParaRPr>
            </a:p>
          </p:txBody>
        </p:sp>
        <p:sp>
          <p:nvSpPr>
            <p:cNvPr id="19" name="TextBox 18"/>
            <p:cNvSpPr txBox="1"/>
            <p:nvPr/>
          </p:nvSpPr>
          <p:spPr>
            <a:xfrm>
              <a:off x="2667000" y="3200400"/>
              <a:ext cx="1600201" cy="923330"/>
            </a:xfrm>
            <a:prstGeom prst="rect">
              <a:avLst/>
            </a:prstGeom>
            <a:noFill/>
          </p:spPr>
          <p:txBody>
            <a:bodyPr wrap="square" rtlCol="0">
              <a:spAutoFit/>
            </a:bodyPr>
            <a:lstStyle/>
            <a:p>
              <a:r>
                <a:rPr lang="en-US" b="1" dirty="0" smtClean="0">
                  <a:solidFill>
                    <a:schemeClr val="bg1"/>
                  </a:solidFill>
                </a:rPr>
                <a:t>Sketching,</a:t>
              </a:r>
            </a:p>
            <a:p>
              <a:r>
                <a:rPr lang="en-US" b="1" dirty="0" smtClean="0">
                  <a:solidFill>
                    <a:schemeClr val="bg1"/>
                  </a:solidFill>
                </a:rPr>
                <a:t>    Styling &amp; </a:t>
              </a:r>
            </a:p>
            <a:p>
              <a:r>
                <a:rPr lang="en-US" b="1" dirty="0" smtClean="0">
                  <a:solidFill>
                    <a:schemeClr val="bg1"/>
                  </a:solidFill>
                </a:rPr>
                <a:t>     </a:t>
              </a:r>
              <a:r>
                <a:rPr lang="en-US" b="1" dirty="0">
                  <a:solidFill>
                    <a:schemeClr val="bg1"/>
                  </a:solidFill>
                </a:rPr>
                <a:t> </a:t>
              </a:r>
              <a:r>
                <a:rPr lang="en-US" b="1" dirty="0" smtClean="0">
                  <a:solidFill>
                    <a:schemeClr val="bg1"/>
                  </a:solidFill>
                </a:rPr>
                <a:t> Rendering </a:t>
              </a:r>
            </a:p>
          </p:txBody>
        </p:sp>
        <p:sp>
          <p:nvSpPr>
            <p:cNvPr id="20" name="TextBox 19"/>
            <p:cNvSpPr txBox="1"/>
            <p:nvPr/>
          </p:nvSpPr>
          <p:spPr>
            <a:xfrm>
              <a:off x="4419600" y="3200400"/>
              <a:ext cx="1479892" cy="646331"/>
            </a:xfrm>
            <a:prstGeom prst="rect">
              <a:avLst/>
            </a:prstGeom>
            <a:noFill/>
          </p:spPr>
          <p:txBody>
            <a:bodyPr wrap="none" rtlCol="0">
              <a:spAutoFit/>
            </a:bodyPr>
            <a:lstStyle/>
            <a:p>
              <a:r>
                <a:rPr lang="en-US" b="1" dirty="0" smtClean="0">
                  <a:solidFill>
                    <a:schemeClr val="bg1"/>
                  </a:solidFill>
                </a:rPr>
                <a:t>Advance </a:t>
              </a:r>
            </a:p>
            <a:p>
              <a:r>
                <a:rPr lang="en-US" b="1" dirty="0">
                  <a:solidFill>
                    <a:schemeClr val="bg1"/>
                  </a:solidFill>
                </a:rPr>
                <a:t> </a:t>
              </a:r>
              <a:r>
                <a:rPr lang="en-US" b="1" dirty="0" smtClean="0">
                  <a:solidFill>
                    <a:schemeClr val="bg1"/>
                  </a:solidFill>
                </a:rPr>
                <a:t>       Meshing</a:t>
              </a:r>
            </a:p>
          </p:txBody>
        </p:sp>
        <p:sp>
          <p:nvSpPr>
            <p:cNvPr id="21" name="TextBox 20"/>
            <p:cNvSpPr txBox="1"/>
            <p:nvPr/>
          </p:nvSpPr>
          <p:spPr>
            <a:xfrm>
              <a:off x="6400800" y="3288268"/>
              <a:ext cx="543739" cy="369332"/>
            </a:xfrm>
            <a:prstGeom prst="rect">
              <a:avLst/>
            </a:prstGeom>
            <a:noFill/>
          </p:spPr>
          <p:txBody>
            <a:bodyPr wrap="none" rtlCol="0">
              <a:spAutoFit/>
            </a:bodyPr>
            <a:lstStyle/>
            <a:p>
              <a:r>
                <a:rPr lang="en-US" b="1" dirty="0" smtClean="0">
                  <a:solidFill>
                    <a:schemeClr val="bg1"/>
                  </a:solidFill>
                </a:rPr>
                <a:t>FEA</a:t>
              </a:r>
            </a:p>
          </p:txBody>
        </p:sp>
        <p:sp>
          <p:nvSpPr>
            <p:cNvPr id="5" name="TextBox 4"/>
            <p:cNvSpPr txBox="1"/>
            <p:nvPr/>
          </p:nvSpPr>
          <p:spPr>
            <a:xfrm>
              <a:off x="1066800" y="3624590"/>
              <a:ext cx="1628577" cy="261610"/>
            </a:xfrm>
            <a:prstGeom prst="rect">
              <a:avLst/>
            </a:prstGeom>
            <a:noFill/>
          </p:spPr>
          <p:txBody>
            <a:bodyPr wrap="none" rtlCol="0">
              <a:spAutoFit/>
            </a:bodyPr>
            <a:lstStyle/>
            <a:p>
              <a:r>
                <a:rPr lang="en-US" sz="1100" dirty="0" smtClean="0">
                  <a:solidFill>
                    <a:srgbClr val="FFFFFF"/>
                  </a:solidFill>
                </a:rPr>
                <a:t>(Computer Aided Design)</a:t>
              </a:r>
              <a:endParaRPr lang="en-US" sz="1100" dirty="0">
                <a:solidFill>
                  <a:srgbClr val="FFFFFF"/>
                </a:solidFill>
              </a:endParaRPr>
            </a:p>
          </p:txBody>
        </p:sp>
        <p:sp>
          <p:nvSpPr>
            <p:cNvPr id="22" name="TextBox 21"/>
            <p:cNvSpPr txBox="1"/>
            <p:nvPr/>
          </p:nvSpPr>
          <p:spPr>
            <a:xfrm>
              <a:off x="5950764" y="3624590"/>
              <a:ext cx="1593036" cy="261610"/>
            </a:xfrm>
            <a:prstGeom prst="rect">
              <a:avLst/>
            </a:prstGeom>
            <a:noFill/>
          </p:spPr>
          <p:txBody>
            <a:bodyPr wrap="none" rtlCol="0">
              <a:spAutoFit/>
            </a:bodyPr>
            <a:lstStyle/>
            <a:p>
              <a:r>
                <a:rPr lang="en-US" sz="1100" dirty="0" smtClean="0">
                  <a:solidFill>
                    <a:srgbClr val="FFFFFF"/>
                  </a:solidFill>
                </a:rPr>
                <a:t>(Finite Element Analysis)</a:t>
              </a:r>
              <a:endParaRPr lang="en-US" sz="1100" dirty="0">
                <a:solidFill>
                  <a:srgbClr val="FFFFFF"/>
                </a:solidFill>
              </a:endParaRPr>
            </a:p>
          </p:txBody>
        </p:sp>
      </p:grpSp>
      <p:sp>
        <p:nvSpPr>
          <p:cNvPr id="23" name="Rectangle 22"/>
          <p:cNvSpPr/>
          <p:nvPr/>
        </p:nvSpPr>
        <p:spPr>
          <a:xfrm>
            <a:off x="1295400" y="4724400"/>
            <a:ext cx="1676400" cy="152400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971800" y="4724400"/>
            <a:ext cx="1600200" cy="152400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248400" y="4724400"/>
            <a:ext cx="1600200" cy="152400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572000" y="4724400"/>
            <a:ext cx="1676400" cy="152400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descr="332e1a_a992a2f1c234426685be4c927fb65e5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899" y="4838700"/>
            <a:ext cx="1524001" cy="1240921"/>
          </a:xfrm>
          <a:prstGeom prst="rect">
            <a:avLst/>
          </a:prstGeom>
        </p:spPr>
      </p:pic>
      <p:pic>
        <p:nvPicPr>
          <p:cNvPr id="28" name="Picture 27" descr="77dbd3bc9c7fd8fcc67a1e0c794495c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4775200"/>
            <a:ext cx="1510974" cy="1396999"/>
          </a:xfrm>
          <a:prstGeom prst="rect">
            <a:avLst/>
          </a:prstGeom>
        </p:spPr>
      </p:pic>
      <p:pic>
        <p:nvPicPr>
          <p:cNvPr id="29" name="Picture 28" descr="image9-복사본.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4800600"/>
            <a:ext cx="1469692" cy="1333500"/>
          </a:xfrm>
          <a:prstGeom prst="rect">
            <a:avLst/>
          </a:prstGeom>
        </p:spPr>
      </p:pic>
      <p:pic>
        <p:nvPicPr>
          <p:cNvPr id="31" name="Picture 30" descr="c7f8c48bf2659f71a7d2616913c2655c.jpg"/>
          <p:cNvPicPr>
            <a:picLocks noChangeAspect="1"/>
          </p:cNvPicPr>
          <p:nvPr/>
        </p:nvPicPr>
        <p:blipFill rotWithShape="1">
          <a:blip r:embed="rId6" cstate="print">
            <a:extLst>
              <a:ext uri="{28A0092B-C50C-407E-A947-70E740481C1C}">
                <a14:useLocalDpi xmlns:a14="http://schemas.microsoft.com/office/drawing/2010/main" val="0"/>
              </a:ext>
            </a:extLst>
          </a:blip>
          <a:srcRect l="2942" t="9795" r="12925" b="7802"/>
          <a:stretch/>
        </p:blipFill>
        <p:spPr>
          <a:xfrm flipH="1">
            <a:off x="3048000" y="4953000"/>
            <a:ext cx="1447800" cy="1156366"/>
          </a:xfrm>
          <a:prstGeom prst="rect">
            <a:avLst/>
          </a:prstGeom>
        </p:spPr>
      </p:pic>
      <p:sp>
        <p:nvSpPr>
          <p:cNvPr id="32" name="TextBox 31"/>
          <p:cNvSpPr txBox="1"/>
          <p:nvPr/>
        </p:nvSpPr>
        <p:spPr>
          <a:xfrm>
            <a:off x="609601" y="1524000"/>
            <a:ext cx="8229600" cy="738664"/>
          </a:xfrm>
          <a:prstGeom prst="rect">
            <a:avLst/>
          </a:prstGeom>
          <a:noFill/>
        </p:spPr>
        <p:txBody>
          <a:bodyPr wrap="square" rtlCol="0">
            <a:spAutoFit/>
          </a:bodyPr>
          <a:lstStyle/>
          <a:p>
            <a:pPr algn="just"/>
            <a:r>
              <a:rPr lang="en-US" sz="1400" dirty="0" smtClean="0"/>
              <a:t>            </a:t>
            </a:r>
            <a:r>
              <a:rPr lang="en-US" sz="1400" b="1" dirty="0" smtClean="0"/>
              <a:t>ERFOLG</a:t>
            </a:r>
            <a:r>
              <a:rPr lang="en-US" sz="1400" dirty="0" smtClean="0"/>
              <a:t> help to customers develop complex design and products, significantly reducing their time-to-market and helping them penetrate both emerging and existing markets. Our capabilities include CAD Modeling, Sketching, Styling &amp; Rendering, Advance Meshing and FEA Analysis.</a:t>
            </a:r>
            <a:endParaRPr lang="en-US" sz="1400" dirty="0"/>
          </a:p>
        </p:txBody>
      </p:sp>
    </p:spTree>
    <p:extLst>
      <p:ext uri="{BB962C8B-B14F-4D97-AF65-F5344CB8AC3E}">
        <p14:creationId xmlns:p14="http://schemas.microsoft.com/office/powerpoint/2010/main" val="1430208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64780"/>
            <a:ext cx="8382000" cy="5459820"/>
          </a:xfrm>
          <a:prstGeom prst="rect">
            <a:avLst/>
          </a:prstGeom>
        </p:spPr>
      </p:pic>
      <p:sp>
        <p:nvSpPr>
          <p:cNvPr id="2" name="Slide Number Placeholder 1"/>
          <p:cNvSpPr>
            <a:spLocks noGrp="1"/>
          </p:cNvSpPr>
          <p:nvPr>
            <p:ph type="sldNum" sz="quarter" idx="12"/>
          </p:nvPr>
        </p:nvSpPr>
        <p:spPr/>
        <p:txBody>
          <a:bodyPr/>
          <a:lstStyle/>
          <a:p>
            <a:fld id="{837A43DF-FA67-44B4-BEC7-C8A18F9031AE}" type="slidenum">
              <a:rPr lang="en-US" smtClean="0"/>
              <a:pPr/>
              <a:t>3</a:t>
            </a:fld>
            <a:endParaRPr lang="en-US"/>
          </a:p>
        </p:txBody>
      </p:sp>
      <p:sp>
        <p:nvSpPr>
          <p:cNvPr id="8" name="TextBox 7"/>
          <p:cNvSpPr txBox="1"/>
          <p:nvPr/>
        </p:nvSpPr>
        <p:spPr>
          <a:xfrm>
            <a:off x="2968843" y="2819400"/>
            <a:ext cx="3398111" cy="830997"/>
          </a:xfrm>
          <a:prstGeom prst="rect">
            <a:avLst/>
          </a:prstGeom>
          <a:noFill/>
        </p:spPr>
        <p:txBody>
          <a:bodyPr wrap="none" rtlCol="0">
            <a:spAutoFit/>
          </a:bodyPr>
          <a:lstStyle/>
          <a:p>
            <a:pPr algn="ctr"/>
            <a:r>
              <a:rPr lang="en-US" sz="2400" b="1" dirty="0" smtClean="0">
                <a:solidFill>
                  <a:schemeClr val="bg1"/>
                </a:solidFill>
                <a:latin typeface="+mj-lt"/>
              </a:rPr>
              <a:t>CAD </a:t>
            </a:r>
          </a:p>
          <a:p>
            <a:pPr algn="ctr"/>
            <a:r>
              <a:rPr lang="en-US" sz="2400" b="1" dirty="0" smtClean="0">
                <a:solidFill>
                  <a:schemeClr val="bg1"/>
                </a:solidFill>
                <a:latin typeface="+mj-lt"/>
              </a:rPr>
              <a:t>(Computer Aided Design)</a:t>
            </a:r>
            <a:endParaRPr lang="en-US" sz="2400" b="1" dirty="0">
              <a:solidFill>
                <a:schemeClr val="bg1"/>
              </a:solidFill>
              <a:latin typeface="+mj-lt"/>
            </a:endParaRPr>
          </a:p>
        </p:txBody>
      </p:sp>
    </p:spTree>
    <p:extLst>
      <p:ext uri="{BB962C8B-B14F-4D97-AF65-F5344CB8AC3E}">
        <p14:creationId xmlns:p14="http://schemas.microsoft.com/office/powerpoint/2010/main" val="457243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7A43DF-FA67-44B4-BEC7-C8A18F9031AE}" type="slidenum">
              <a:rPr lang="en-US" smtClean="0"/>
              <a:pPr/>
              <a:t>4</a:t>
            </a:fld>
            <a:endParaRPr lang="en-US"/>
          </a:p>
        </p:txBody>
      </p:sp>
      <p:sp>
        <p:nvSpPr>
          <p:cNvPr id="18" name="TextBox 17"/>
          <p:cNvSpPr txBox="1"/>
          <p:nvPr/>
        </p:nvSpPr>
        <p:spPr>
          <a:xfrm>
            <a:off x="609600" y="2667000"/>
            <a:ext cx="1785597" cy="338554"/>
          </a:xfrm>
          <a:prstGeom prst="rect">
            <a:avLst/>
          </a:prstGeom>
          <a:noFill/>
        </p:spPr>
        <p:txBody>
          <a:bodyPr wrap="square" rtlCol="0">
            <a:spAutoFit/>
          </a:bodyPr>
          <a:lstStyle/>
          <a:p>
            <a:pPr algn="ctr"/>
            <a:r>
              <a:rPr lang="en-IN" sz="1600" b="1" dirty="0" smtClean="0"/>
              <a:t>Our Capabilities </a:t>
            </a:r>
            <a:endParaRPr lang="en-IN" sz="1600" b="1" dirty="0"/>
          </a:p>
        </p:txBody>
      </p:sp>
      <p:sp>
        <p:nvSpPr>
          <p:cNvPr id="31" name="TextBox 30"/>
          <p:cNvSpPr txBox="1"/>
          <p:nvPr/>
        </p:nvSpPr>
        <p:spPr>
          <a:xfrm>
            <a:off x="2362200" y="2706231"/>
            <a:ext cx="6096000" cy="2246769"/>
          </a:xfrm>
          <a:prstGeom prst="rect">
            <a:avLst/>
          </a:prstGeom>
          <a:noFill/>
        </p:spPr>
        <p:txBody>
          <a:bodyPr wrap="square" rtlCol="0">
            <a:spAutoFit/>
          </a:bodyPr>
          <a:lstStyle/>
          <a:p>
            <a:pPr marL="285750" indent="-285750" algn="just">
              <a:buFont typeface="Wingdings" panose="05000000000000000000" pitchFamily="2" charset="2"/>
              <a:buChar char="§"/>
            </a:pPr>
            <a:r>
              <a:rPr lang="en-IN" sz="1400" dirty="0" smtClean="0"/>
              <a:t>Legacy data conversion, 2D to 3D conversion services</a:t>
            </a:r>
          </a:p>
          <a:p>
            <a:pPr marL="285750" indent="-285750" algn="just">
              <a:buFont typeface="Wingdings" panose="05000000000000000000" pitchFamily="2" charset="2"/>
              <a:buChar char="§"/>
            </a:pPr>
            <a:r>
              <a:rPr lang="en-IN" sz="1400" dirty="0" smtClean="0"/>
              <a:t>Parametric part modelling and CAD customization</a:t>
            </a:r>
            <a:endParaRPr lang="en-IN" sz="1400" dirty="0"/>
          </a:p>
          <a:p>
            <a:pPr marL="285750" indent="-285750" algn="just">
              <a:buFont typeface="Wingdings" panose="05000000000000000000" pitchFamily="2" charset="2"/>
              <a:buChar char="§"/>
            </a:pPr>
            <a:r>
              <a:rPr lang="en-IN" sz="1400" dirty="0"/>
              <a:t>Design of </a:t>
            </a:r>
            <a:r>
              <a:rPr lang="en-IN" sz="1400" dirty="0" smtClean="0"/>
              <a:t>interior and exterior </a:t>
            </a:r>
            <a:r>
              <a:rPr lang="en-IN" sz="1400" dirty="0"/>
              <a:t>parts</a:t>
            </a:r>
          </a:p>
          <a:p>
            <a:pPr marL="285750" indent="-285750" algn="just">
              <a:buFont typeface="Wingdings" panose="05000000000000000000" pitchFamily="2" charset="2"/>
              <a:buChar char="§"/>
            </a:pPr>
            <a:r>
              <a:rPr lang="en-IN" sz="1400" dirty="0"/>
              <a:t>Full Vehicle </a:t>
            </a:r>
            <a:r>
              <a:rPr lang="en-IN" sz="1400" dirty="0" smtClean="0"/>
              <a:t>integration </a:t>
            </a:r>
            <a:r>
              <a:rPr lang="en-IN" sz="1400" dirty="0"/>
              <a:t>and design of under-body parts</a:t>
            </a:r>
          </a:p>
          <a:p>
            <a:pPr marL="285750" indent="-285750" algn="just">
              <a:buFont typeface="Wingdings" panose="05000000000000000000" pitchFamily="2" charset="2"/>
              <a:buChar char="§"/>
            </a:pPr>
            <a:r>
              <a:rPr lang="en-IN" sz="1400" dirty="0"/>
              <a:t>Adaptation of existing design to new vehicle </a:t>
            </a:r>
            <a:r>
              <a:rPr lang="en-IN" sz="1400" dirty="0" smtClean="0"/>
              <a:t>variants</a:t>
            </a:r>
          </a:p>
          <a:p>
            <a:pPr marL="285750" indent="-285750" algn="just">
              <a:buFont typeface="Wingdings" panose="05000000000000000000" pitchFamily="2" charset="2"/>
              <a:buChar char="§"/>
            </a:pPr>
            <a:r>
              <a:rPr lang="en-IN" sz="1400" dirty="0" smtClean="0"/>
              <a:t>Preparation of intermediate BOM for procurement</a:t>
            </a:r>
          </a:p>
          <a:p>
            <a:pPr marL="285750" indent="-285750" algn="just">
              <a:buFont typeface="Wingdings" panose="05000000000000000000" pitchFamily="2" charset="2"/>
              <a:buChar char="§"/>
            </a:pPr>
            <a:r>
              <a:rPr lang="en-IN" sz="1400" dirty="0" smtClean="0"/>
              <a:t>CAD data conversation/migration</a:t>
            </a:r>
            <a:endParaRPr lang="en-IN" sz="1400" dirty="0"/>
          </a:p>
          <a:p>
            <a:pPr marL="285750" indent="-285750" algn="just">
              <a:buFont typeface="Wingdings" panose="05000000000000000000" pitchFamily="2" charset="2"/>
              <a:buChar char="§"/>
            </a:pPr>
            <a:r>
              <a:rPr lang="en-IN" sz="1400" dirty="0" smtClean="0"/>
              <a:t>Reverse engineering</a:t>
            </a:r>
          </a:p>
          <a:p>
            <a:pPr marL="285750" indent="-285750" algn="just">
              <a:buFont typeface="Wingdings" panose="05000000000000000000" pitchFamily="2" charset="2"/>
              <a:buChar char="§"/>
            </a:pPr>
            <a:r>
              <a:rPr lang="en-IN" sz="1400" dirty="0" smtClean="0"/>
              <a:t>Design </a:t>
            </a:r>
            <a:r>
              <a:rPr lang="en-IN" sz="1400" dirty="0"/>
              <a:t>of large structures as </a:t>
            </a:r>
            <a:r>
              <a:rPr lang="en-IN" sz="1400" dirty="0" smtClean="0"/>
              <a:t>per design </a:t>
            </a:r>
            <a:r>
              <a:rPr lang="en-IN" sz="1400" dirty="0"/>
              <a:t>standards and </a:t>
            </a:r>
            <a:r>
              <a:rPr lang="en-IN" sz="1400" dirty="0" smtClean="0"/>
              <a:t>codes</a:t>
            </a:r>
            <a:endParaRPr lang="en-IN" sz="1400" dirty="0"/>
          </a:p>
          <a:p>
            <a:pPr marL="285750" indent="-285750" algn="just">
              <a:buFont typeface="Wingdings" panose="05000000000000000000" pitchFamily="2" charset="2"/>
              <a:buChar char="§"/>
            </a:pPr>
            <a:endParaRPr lang="en-IN" sz="1400" dirty="0" smtClean="0">
              <a:solidFill>
                <a:srgbClr val="00B0F0"/>
              </a:solidFill>
            </a:endParaRPr>
          </a:p>
        </p:txBody>
      </p:sp>
      <p:pic>
        <p:nvPicPr>
          <p:cNvPr id="39" name="Picture 2" descr="Image result for CAT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5283" y="5257800"/>
            <a:ext cx="565317" cy="457200"/>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4" descr="Image result for autoca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962" y="5257800"/>
            <a:ext cx="1401715" cy="457200"/>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6" descr="Image result for solidworks 2015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7372" y="5257800"/>
            <a:ext cx="1035551" cy="457200"/>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8" descr="Image result for nx unigraphic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2439" y="5257800"/>
            <a:ext cx="1219200" cy="457200"/>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10" descr="Image result for pro-e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5623" y="5257800"/>
            <a:ext cx="1235676" cy="45720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533400" y="381000"/>
            <a:ext cx="5562600" cy="461665"/>
          </a:xfrm>
          <a:prstGeom prst="rect">
            <a:avLst/>
          </a:prstGeom>
          <a:noFill/>
        </p:spPr>
        <p:txBody>
          <a:bodyPr wrap="square" rtlCol="0">
            <a:spAutoFit/>
          </a:bodyPr>
          <a:lstStyle/>
          <a:p>
            <a:r>
              <a:rPr lang="en-US" sz="2400" b="1" dirty="0" smtClean="0">
                <a:solidFill>
                  <a:srgbClr val="0070C0"/>
                </a:solidFill>
                <a:latin typeface="Bangla MN"/>
                <a:cs typeface="Bangla MN"/>
              </a:rPr>
              <a:t>CAD </a:t>
            </a:r>
            <a:endParaRPr lang="en-US" sz="2400" b="1" dirty="0">
              <a:solidFill>
                <a:srgbClr val="0070C0"/>
              </a:solidFill>
              <a:latin typeface="Bangla MN"/>
              <a:cs typeface="Bangla MN"/>
            </a:endParaRPr>
          </a:p>
        </p:txBody>
      </p:sp>
      <p:sp>
        <p:nvSpPr>
          <p:cNvPr id="4" name="Rectangle 3"/>
          <p:cNvSpPr/>
          <p:nvPr/>
        </p:nvSpPr>
        <p:spPr>
          <a:xfrm>
            <a:off x="743536" y="1371600"/>
            <a:ext cx="8095664" cy="892552"/>
          </a:xfrm>
          <a:prstGeom prst="rect">
            <a:avLst/>
          </a:prstGeom>
        </p:spPr>
        <p:txBody>
          <a:bodyPr wrap="square">
            <a:spAutoFit/>
          </a:bodyPr>
          <a:lstStyle/>
          <a:p>
            <a:pPr marL="0" lvl="1" indent="457200" algn="just"/>
            <a:r>
              <a:rPr lang="en-US" sz="1300" b="1" dirty="0">
                <a:latin typeface="+mj-lt"/>
              </a:rPr>
              <a:t> ERFOLG</a:t>
            </a:r>
            <a:r>
              <a:rPr lang="en-US" sz="1300" dirty="0">
                <a:latin typeface="+mj-lt"/>
              </a:rPr>
              <a:t> have a team of engineer with expertise across a wide range of engineering disciplines &amp; industries that we provide consulting support based on your specific needs &amp; requirements to generate  high quality CAD Model on different platform including high end popular CAD program suit </a:t>
            </a:r>
            <a:r>
              <a:rPr lang="en-US" sz="1300" dirty="0" smtClean="0">
                <a:latin typeface="+mj-lt"/>
              </a:rPr>
              <a:t>like AutoCAD, </a:t>
            </a:r>
            <a:r>
              <a:rPr lang="en-US" sz="1300" dirty="0" err="1" smtClean="0">
                <a:latin typeface="+mj-lt"/>
              </a:rPr>
              <a:t>Solidworks</a:t>
            </a:r>
            <a:r>
              <a:rPr lang="en-US" sz="1300" dirty="0" smtClean="0">
                <a:latin typeface="+mj-lt"/>
              </a:rPr>
              <a:t>, </a:t>
            </a:r>
            <a:r>
              <a:rPr lang="en-US" sz="1300" dirty="0" err="1" smtClean="0">
                <a:latin typeface="+mj-lt"/>
              </a:rPr>
              <a:t>Unigraphics</a:t>
            </a:r>
            <a:r>
              <a:rPr lang="en-US" sz="1300" dirty="0" smtClean="0">
                <a:latin typeface="+mj-lt"/>
              </a:rPr>
              <a:t> NX, Pro-E &amp; CATIA.</a:t>
            </a:r>
            <a:endParaRPr lang="en-US" sz="1300" dirty="0">
              <a:latin typeface="+mj-lt"/>
            </a:endParaRPr>
          </a:p>
        </p:txBody>
      </p:sp>
    </p:spTree>
    <p:extLst>
      <p:ext uri="{BB962C8B-B14F-4D97-AF65-F5344CB8AC3E}">
        <p14:creationId xmlns:p14="http://schemas.microsoft.com/office/powerpoint/2010/main" val="3643985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57200" y="4036914"/>
            <a:ext cx="8382000" cy="1985864"/>
            <a:chOff x="457200" y="4036914"/>
            <a:chExt cx="8382000" cy="1985864"/>
          </a:xfrm>
        </p:grpSpPr>
        <p:sp>
          <p:nvSpPr>
            <p:cNvPr id="33" name="Rectangle 32"/>
            <p:cNvSpPr/>
            <p:nvPr/>
          </p:nvSpPr>
          <p:spPr>
            <a:xfrm>
              <a:off x="4572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p:cNvSpPr/>
            <p:nvPr/>
          </p:nvSpPr>
          <p:spPr>
            <a:xfrm>
              <a:off x="32766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p:cNvSpPr/>
            <p:nvPr/>
          </p:nvSpPr>
          <p:spPr>
            <a:xfrm>
              <a:off x="6096000" y="4038600"/>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837A43DF-FA67-44B4-BEC7-C8A18F9031AE}" type="slidenum">
              <a:rPr lang="en-US" smtClean="0"/>
              <a:pPr/>
              <a:t>5</a:t>
            </a:fld>
            <a:endParaRPr lang="en-US"/>
          </a:p>
        </p:txBody>
      </p:sp>
      <p:pic>
        <p:nvPicPr>
          <p:cNvPr id="30" name="Picture 2" descr="Image result for solar mms stru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133591"/>
            <a:ext cx="2590799" cy="176142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9" name="Group 18"/>
          <p:cNvGrpSpPr/>
          <p:nvPr/>
        </p:nvGrpSpPr>
        <p:grpSpPr>
          <a:xfrm>
            <a:off x="457200" y="1976536"/>
            <a:ext cx="8382000" cy="1985864"/>
            <a:chOff x="457200" y="4036914"/>
            <a:chExt cx="8382000" cy="1985864"/>
          </a:xfrm>
        </p:grpSpPr>
        <p:sp>
          <p:nvSpPr>
            <p:cNvPr id="20" name="Rectangle 19"/>
            <p:cNvSpPr/>
            <p:nvPr/>
          </p:nvSpPr>
          <p:spPr>
            <a:xfrm>
              <a:off x="4572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32766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p:cNvSpPr/>
            <p:nvPr/>
          </p:nvSpPr>
          <p:spPr>
            <a:xfrm>
              <a:off x="6096000" y="4038600"/>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978" r="2722"/>
            <a:stretch/>
          </p:blipFill>
          <p:spPr>
            <a:xfrm>
              <a:off x="3319330" y="4133580"/>
              <a:ext cx="2667000" cy="1790845"/>
            </a:xfrm>
            <a:prstGeom prst="rect">
              <a:avLst/>
            </a:prstGeom>
          </p:spPr>
        </p:pic>
      </p:gr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10069" r="6807"/>
          <a:stretch/>
        </p:blipFill>
        <p:spPr>
          <a:xfrm>
            <a:off x="6248400" y="2082034"/>
            <a:ext cx="2438400" cy="178258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4114800"/>
            <a:ext cx="2438400" cy="1790700"/>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2082801"/>
            <a:ext cx="2590800" cy="1778000"/>
          </a:xfrm>
          <a:prstGeom prst="rect">
            <a:avLst/>
          </a:prstGeom>
        </p:spPr>
      </p:pic>
      <p:pic>
        <p:nvPicPr>
          <p:cNvPr id="3" name="Picture 2" descr="752x480-featured-image_throttle-body-cad_using-3d-models-in-the-design-process_december-2015-752x480.jpg"/>
          <p:cNvPicPr>
            <a:picLocks noChangeAspect="1"/>
          </p:cNvPicPr>
          <p:nvPr/>
        </p:nvPicPr>
        <p:blipFill rotWithShape="1">
          <a:blip r:embed="rId7">
            <a:extLst>
              <a:ext uri="{28A0092B-C50C-407E-A947-70E740481C1C}">
                <a14:useLocalDpi xmlns:a14="http://schemas.microsoft.com/office/drawing/2010/main" val="0"/>
              </a:ext>
            </a:extLst>
          </a:blip>
          <a:srcRect l="9028" t="4352" r="10695"/>
          <a:stretch/>
        </p:blipFill>
        <p:spPr>
          <a:xfrm>
            <a:off x="3352800" y="4127500"/>
            <a:ext cx="2590800" cy="1828800"/>
          </a:xfrm>
          <a:prstGeom prst="rect">
            <a:avLst/>
          </a:prstGeom>
        </p:spPr>
      </p:pic>
      <p:sp>
        <p:nvSpPr>
          <p:cNvPr id="25" name="TextBox 24"/>
          <p:cNvSpPr txBox="1"/>
          <p:nvPr/>
        </p:nvSpPr>
        <p:spPr>
          <a:xfrm>
            <a:off x="533400" y="381000"/>
            <a:ext cx="5562600" cy="461665"/>
          </a:xfrm>
          <a:prstGeom prst="rect">
            <a:avLst/>
          </a:prstGeom>
          <a:noFill/>
        </p:spPr>
        <p:txBody>
          <a:bodyPr wrap="square" rtlCol="0">
            <a:spAutoFit/>
          </a:bodyPr>
          <a:lstStyle/>
          <a:p>
            <a:r>
              <a:rPr lang="en-US" sz="2400" b="1" dirty="0" smtClean="0">
                <a:solidFill>
                  <a:srgbClr val="0070C0"/>
                </a:solidFill>
                <a:latin typeface="Bangla MN"/>
                <a:cs typeface="Bangla MN"/>
              </a:rPr>
              <a:t>Project</a:t>
            </a:r>
            <a:endParaRPr lang="en-US" sz="2400" b="1" dirty="0">
              <a:solidFill>
                <a:srgbClr val="0070C0"/>
              </a:solidFill>
              <a:latin typeface="Bangla MN"/>
              <a:cs typeface="Bangla MN"/>
            </a:endParaRPr>
          </a:p>
        </p:txBody>
      </p:sp>
    </p:spTree>
    <p:extLst>
      <p:ext uri="{BB962C8B-B14F-4D97-AF65-F5344CB8AC3E}">
        <p14:creationId xmlns:p14="http://schemas.microsoft.com/office/powerpoint/2010/main" val="1506948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57200" y="4036914"/>
            <a:ext cx="8382000" cy="1985864"/>
            <a:chOff x="457200" y="4036914"/>
            <a:chExt cx="8382000" cy="1985864"/>
          </a:xfrm>
        </p:grpSpPr>
        <p:sp>
          <p:nvSpPr>
            <p:cNvPr id="33" name="Rectangle 32"/>
            <p:cNvSpPr/>
            <p:nvPr/>
          </p:nvSpPr>
          <p:spPr>
            <a:xfrm>
              <a:off x="4572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p:cNvSpPr/>
            <p:nvPr/>
          </p:nvSpPr>
          <p:spPr>
            <a:xfrm>
              <a:off x="32766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p:cNvSpPr/>
            <p:nvPr/>
          </p:nvSpPr>
          <p:spPr>
            <a:xfrm>
              <a:off x="6096000" y="4038600"/>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837A43DF-FA67-44B4-BEC7-C8A18F9031AE}" type="slidenum">
              <a:rPr lang="en-US" smtClean="0"/>
              <a:pPr/>
              <a:t>6</a:t>
            </a:fld>
            <a:endParaRPr lang="en-US"/>
          </a:p>
        </p:txBody>
      </p:sp>
      <p:grpSp>
        <p:nvGrpSpPr>
          <p:cNvPr id="19" name="Group 18"/>
          <p:cNvGrpSpPr/>
          <p:nvPr/>
        </p:nvGrpSpPr>
        <p:grpSpPr>
          <a:xfrm>
            <a:off x="457200" y="1976536"/>
            <a:ext cx="8382000" cy="1985864"/>
            <a:chOff x="457200" y="4036914"/>
            <a:chExt cx="8382000" cy="1985864"/>
          </a:xfrm>
        </p:grpSpPr>
        <p:sp>
          <p:nvSpPr>
            <p:cNvPr id="20" name="Rectangle 19"/>
            <p:cNvSpPr/>
            <p:nvPr/>
          </p:nvSpPr>
          <p:spPr>
            <a:xfrm>
              <a:off x="4572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3276600" y="4036914"/>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p:cNvSpPr/>
            <p:nvPr/>
          </p:nvSpPr>
          <p:spPr>
            <a:xfrm>
              <a:off x="6096000" y="4038600"/>
              <a:ext cx="2743200" cy="1984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3" name="Picture 2" descr="ba69de79a73f85eafd48d73325649405.jpg"/>
          <p:cNvPicPr>
            <a:picLocks noChangeAspect="1"/>
          </p:cNvPicPr>
          <p:nvPr/>
        </p:nvPicPr>
        <p:blipFill rotWithShape="1">
          <a:blip r:embed="rId2">
            <a:extLst>
              <a:ext uri="{28A0092B-C50C-407E-A947-70E740481C1C}">
                <a14:useLocalDpi xmlns:a14="http://schemas.microsoft.com/office/drawing/2010/main" val="0"/>
              </a:ext>
            </a:extLst>
          </a:blip>
          <a:srcRect l="6960" t="10661" r="2699" b="6396"/>
          <a:stretch/>
        </p:blipFill>
        <p:spPr>
          <a:xfrm>
            <a:off x="3378200" y="2133600"/>
            <a:ext cx="2556095" cy="1676400"/>
          </a:xfrm>
          <a:prstGeom prst="rect">
            <a:avLst/>
          </a:prstGeom>
        </p:spPr>
      </p:pic>
      <p:pic>
        <p:nvPicPr>
          <p:cNvPr id="4" name="Picture 3" descr="6259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9593" y="4106972"/>
            <a:ext cx="2498948" cy="1828800"/>
          </a:xfrm>
          <a:prstGeom prst="rect">
            <a:avLst/>
          </a:prstGeom>
        </p:spPr>
      </p:pic>
      <p:pic>
        <p:nvPicPr>
          <p:cNvPr id="7" name="Picture 6" descr="64907.jpg"/>
          <p:cNvPicPr>
            <a:picLocks noChangeAspect="1"/>
          </p:cNvPicPr>
          <p:nvPr/>
        </p:nvPicPr>
        <p:blipFill rotWithShape="1">
          <a:blip r:embed="rId4" cstate="print">
            <a:extLst>
              <a:ext uri="{28A0092B-C50C-407E-A947-70E740481C1C}">
                <a14:useLocalDpi xmlns:a14="http://schemas.microsoft.com/office/drawing/2010/main" val="0"/>
              </a:ext>
            </a:extLst>
          </a:blip>
          <a:srcRect l="11897" r="12529"/>
          <a:stretch/>
        </p:blipFill>
        <p:spPr>
          <a:xfrm>
            <a:off x="6477000" y="2059261"/>
            <a:ext cx="1917700" cy="1814239"/>
          </a:xfrm>
          <a:prstGeom prst="rect">
            <a:avLst/>
          </a:prstGeom>
        </p:spPr>
      </p:pic>
      <p:sp>
        <p:nvSpPr>
          <p:cNvPr id="16" name="TextBox 15"/>
          <p:cNvSpPr txBox="1"/>
          <p:nvPr/>
        </p:nvSpPr>
        <p:spPr>
          <a:xfrm>
            <a:off x="533400" y="381000"/>
            <a:ext cx="5562600" cy="461665"/>
          </a:xfrm>
          <a:prstGeom prst="rect">
            <a:avLst/>
          </a:prstGeom>
          <a:noFill/>
        </p:spPr>
        <p:txBody>
          <a:bodyPr wrap="square" rtlCol="0">
            <a:spAutoFit/>
          </a:bodyPr>
          <a:lstStyle/>
          <a:p>
            <a:r>
              <a:rPr lang="en-US" sz="2400" b="1" dirty="0" smtClean="0">
                <a:solidFill>
                  <a:srgbClr val="0070C0"/>
                </a:solidFill>
                <a:latin typeface="Bangla MN"/>
                <a:cs typeface="Bangla MN"/>
              </a:rPr>
              <a:t>Project</a:t>
            </a:r>
            <a:endParaRPr lang="en-US" sz="2400" b="1" dirty="0">
              <a:solidFill>
                <a:srgbClr val="0070C0"/>
              </a:solidFill>
              <a:latin typeface="Bangla MN"/>
              <a:cs typeface="Bangla MN"/>
            </a:endParaRP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t="12625" b="14701"/>
          <a:stretch/>
        </p:blipFill>
        <p:spPr>
          <a:xfrm>
            <a:off x="908732" y="4137474"/>
            <a:ext cx="1840136" cy="1783058"/>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8858" r="1999" b="16118"/>
          <a:stretch/>
        </p:blipFill>
        <p:spPr>
          <a:xfrm>
            <a:off x="3314700" y="4262923"/>
            <a:ext cx="2681820" cy="1532160"/>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20833" t="5564" r="19167" b="5564"/>
          <a:stretch/>
        </p:blipFill>
        <p:spPr>
          <a:xfrm>
            <a:off x="609600" y="2088688"/>
            <a:ext cx="2438400" cy="1809750"/>
          </a:xfrm>
          <a:prstGeom prst="rect">
            <a:avLst/>
          </a:prstGeom>
        </p:spPr>
      </p:pic>
    </p:spTree>
    <p:extLst>
      <p:ext uri="{BB962C8B-B14F-4D97-AF65-F5344CB8AC3E}">
        <p14:creationId xmlns:p14="http://schemas.microsoft.com/office/powerpoint/2010/main" val="962656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64780"/>
            <a:ext cx="8382000" cy="5459820"/>
          </a:xfrm>
          <a:prstGeom prst="rect">
            <a:avLst/>
          </a:prstGeom>
        </p:spPr>
      </p:pic>
      <p:sp>
        <p:nvSpPr>
          <p:cNvPr id="2" name="Slide Number Placeholder 1"/>
          <p:cNvSpPr>
            <a:spLocks noGrp="1"/>
          </p:cNvSpPr>
          <p:nvPr>
            <p:ph type="sldNum" sz="quarter" idx="12"/>
          </p:nvPr>
        </p:nvSpPr>
        <p:spPr/>
        <p:txBody>
          <a:bodyPr/>
          <a:lstStyle/>
          <a:p>
            <a:fld id="{837A43DF-FA67-44B4-BEC7-C8A18F9031AE}" type="slidenum">
              <a:rPr lang="en-US" smtClean="0"/>
              <a:pPr/>
              <a:t>7</a:t>
            </a:fld>
            <a:endParaRPr lang="en-US"/>
          </a:p>
        </p:txBody>
      </p:sp>
      <p:sp>
        <p:nvSpPr>
          <p:cNvPr id="8" name="TextBox 7"/>
          <p:cNvSpPr txBox="1"/>
          <p:nvPr/>
        </p:nvSpPr>
        <p:spPr>
          <a:xfrm>
            <a:off x="2627986" y="2819400"/>
            <a:ext cx="4079836" cy="461665"/>
          </a:xfrm>
          <a:prstGeom prst="rect">
            <a:avLst/>
          </a:prstGeom>
          <a:noFill/>
        </p:spPr>
        <p:txBody>
          <a:bodyPr wrap="none" rtlCol="0">
            <a:spAutoFit/>
          </a:bodyPr>
          <a:lstStyle/>
          <a:p>
            <a:pPr algn="ctr"/>
            <a:r>
              <a:rPr lang="en-US" sz="2400" b="1" dirty="0" smtClean="0">
                <a:solidFill>
                  <a:schemeClr val="bg1"/>
                </a:solidFill>
                <a:latin typeface="+mj-lt"/>
              </a:rPr>
              <a:t>Sketching, Styling &amp; Rendering</a:t>
            </a:r>
          </a:p>
        </p:txBody>
      </p:sp>
    </p:spTree>
    <p:extLst>
      <p:ext uri="{BB962C8B-B14F-4D97-AF65-F5344CB8AC3E}">
        <p14:creationId xmlns:p14="http://schemas.microsoft.com/office/powerpoint/2010/main" val="96201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34703d_mediu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4101" y="5123980"/>
            <a:ext cx="1219200" cy="633984"/>
          </a:xfrm>
          <a:prstGeom prst="rect">
            <a:avLst/>
          </a:prstGeom>
        </p:spPr>
      </p:pic>
      <p:pic>
        <p:nvPicPr>
          <p:cNvPr id="3" name="Picture 2" descr="illustrator-full-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181600"/>
            <a:ext cx="1372501" cy="533400"/>
          </a:xfrm>
          <a:prstGeom prst="rect">
            <a:avLst/>
          </a:prstGeom>
        </p:spPr>
      </p:pic>
      <p:sp>
        <p:nvSpPr>
          <p:cNvPr id="2" name="Slide Number Placeholder 1"/>
          <p:cNvSpPr>
            <a:spLocks noGrp="1"/>
          </p:cNvSpPr>
          <p:nvPr>
            <p:ph type="sldNum" sz="quarter" idx="12"/>
          </p:nvPr>
        </p:nvSpPr>
        <p:spPr/>
        <p:txBody>
          <a:bodyPr/>
          <a:lstStyle/>
          <a:p>
            <a:fld id="{837A43DF-FA67-44B4-BEC7-C8A18F9031AE}" type="slidenum">
              <a:rPr lang="en-US" smtClean="0"/>
              <a:pPr/>
              <a:t>8</a:t>
            </a:fld>
            <a:endParaRPr lang="en-US"/>
          </a:p>
        </p:txBody>
      </p:sp>
      <p:sp>
        <p:nvSpPr>
          <p:cNvPr id="18" name="TextBox 17"/>
          <p:cNvSpPr txBox="1"/>
          <p:nvPr/>
        </p:nvSpPr>
        <p:spPr>
          <a:xfrm>
            <a:off x="762000" y="2667000"/>
            <a:ext cx="1785597" cy="338554"/>
          </a:xfrm>
          <a:prstGeom prst="rect">
            <a:avLst/>
          </a:prstGeom>
          <a:noFill/>
        </p:spPr>
        <p:txBody>
          <a:bodyPr wrap="square" rtlCol="0">
            <a:spAutoFit/>
          </a:bodyPr>
          <a:lstStyle/>
          <a:p>
            <a:pPr algn="ctr"/>
            <a:r>
              <a:rPr lang="en-IN" sz="1600" b="1" dirty="0" smtClean="0"/>
              <a:t>Our Capabilities </a:t>
            </a:r>
            <a:endParaRPr lang="en-IN" sz="1600" b="1" dirty="0"/>
          </a:p>
        </p:txBody>
      </p:sp>
      <p:sp>
        <p:nvSpPr>
          <p:cNvPr id="19" name="TextBox 18"/>
          <p:cNvSpPr txBox="1"/>
          <p:nvPr/>
        </p:nvSpPr>
        <p:spPr>
          <a:xfrm>
            <a:off x="2438400" y="2732782"/>
            <a:ext cx="4648200" cy="1600438"/>
          </a:xfrm>
          <a:prstGeom prst="rect">
            <a:avLst/>
          </a:prstGeom>
          <a:noFill/>
        </p:spPr>
        <p:txBody>
          <a:bodyPr wrap="square" rtlCol="0">
            <a:spAutoFit/>
          </a:bodyPr>
          <a:lstStyle/>
          <a:p>
            <a:pPr marL="285750" indent="-285750" algn="just">
              <a:buFont typeface="Wingdings" panose="05000000000000000000" pitchFamily="2" charset="2"/>
              <a:buChar char="§"/>
            </a:pPr>
            <a:r>
              <a:rPr lang="en-US" sz="1400" dirty="0" smtClean="0"/>
              <a:t>Hand Sketches</a:t>
            </a:r>
            <a:endParaRPr lang="en-IN" sz="1400" dirty="0" smtClean="0"/>
          </a:p>
          <a:p>
            <a:pPr marL="285750" indent="-285750" algn="just">
              <a:buFont typeface="Wingdings" panose="05000000000000000000" pitchFamily="2" charset="2"/>
              <a:buChar char="§"/>
            </a:pPr>
            <a:r>
              <a:rPr lang="nl-NL" sz="1400" dirty="0" smtClean="0"/>
              <a:t>Surface Mondeling</a:t>
            </a:r>
            <a:endParaRPr lang="en-IN" sz="1400" dirty="0"/>
          </a:p>
          <a:p>
            <a:pPr marL="285750" indent="-285750" algn="just">
              <a:buFont typeface="Wingdings" panose="05000000000000000000" pitchFamily="2" charset="2"/>
              <a:buChar char="§"/>
            </a:pPr>
            <a:r>
              <a:rPr lang="en-IN" sz="1400" dirty="0"/>
              <a:t>Design of </a:t>
            </a:r>
            <a:r>
              <a:rPr lang="en-IN" sz="1400" dirty="0" smtClean="0"/>
              <a:t>interior and exterior parts</a:t>
            </a:r>
          </a:p>
          <a:p>
            <a:pPr marL="285750" indent="-285750" algn="just">
              <a:buFont typeface="Wingdings" panose="05000000000000000000" pitchFamily="2" charset="2"/>
              <a:buChar char="§"/>
            </a:pPr>
            <a:r>
              <a:rPr lang="en-US" sz="1400" dirty="0" smtClean="0"/>
              <a:t>Benchmarking </a:t>
            </a:r>
            <a:r>
              <a:rPr lang="en-US" sz="1400" dirty="0"/>
              <a:t>&amp; Product </a:t>
            </a:r>
            <a:r>
              <a:rPr lang="en-US" sz="1400" dirty="0" smtClean="0"/>
              <a:t>placement</a:t>
            </a:r>
          </a:p>
          <a:p>
            <a:pPr marL="285750" indent="-285750" algn="just">
              <a:buFont typeface="Wingdings" panose="05000000000000000000" pitchFamily="2" charset="2"/>
              <a:buChar char="§"/>
            </a:pPr>
            <a:r>
              <a:rPr lang="en-US" sz="1400" dirty="0" smtClean="0"/>
              <a:t>Surface </a:t>
            </a:r>
            <a:r>
              <a:rPr lang="en-US" sz="1400" dirty="0"/>
              <a:t>smoothing Class A and Class B </a:t>
            </a:r>
            <a:endParaRPr lang="en-US" sz="1400" dirty="0" smtClean="0"/>
          </a:p>
          <a:p>
            <a:pPr marL="285750" indent="-285750" algn="just">
              <a:buFont typeface="Wingdings" panose="05000000000000000000" pitchFamily="2" charset="2"/>
              <a:buChar char="§"/>
            </a:pPr>
            <a:r>
              <a:rPr lang="en-US" sz="1400" dirty="0" smtClean="0"/>
              <a:t>Lettering/logos</a:t>
            </a:r>
          </a:p>
          <a:p>
            <a:pPr marL="285750" indent="-285750" algn="just">
              <a:buFont typeface="Wingdings" panose="05000000000000000000" pitchFamily="2" charset="2"/>
              <a:buChar char="§"/>
            </a:pPr>
            <a:r>
              <a:rPr lang="en-US" sz="1400" dirty="0"/>
              <a:t>Technical visualization &amp; presentation </a:t>
            </a:r>
          </a:p>
        </p:txBody>
      </p:sp>
      <p:pic>
        <p:nvPicPr>
          <p:cNvPr id="7" name="Picture 6" descr="fusion-360-small1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3174" y="5029200"/>
            <a:ext cx="1609927" cy="804964"/>
          </a:xfrm>
          <a:prstGeom prst="rect">
            <a:avLst/>
          </a:prstGeom>
        </p:spPr>
      </p:pic>
      <p:pic>
        <p:nvPicPr>
          <p:cNvPr id="9" name="Picture 8" descr="Photosho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901" y="5148364"/>
            <a:ext cx="1946192" cy="581370"/>
          </a:xfrm>
          <a:prstGeom prst="rect">
            <a:avLst/>
          </a:prstGeom>
        </p:spPr>
      </p:pic>
      <p:sp>
        <p:nvSpPr>
          <p:cNvPr id="10" name="TextBox 9"/>
          <p:cNvSpPr txBox="1"/>
          <p:nvPr/>
        </p:nvSpPr>
        <p:spPr>
          <a:xfrm>
            <a:off x="533400" y="381000"/>
            <a:ext cx="6324600" cy="461665"/>
          </a:xfrm>
          <a:prstGeom prst="rect">
            <a:avLst/>
          </a:prstGeom>
          <a:noFill/>
        </p:spPr>
        <p:txBody>
          <a:bodyPr wrap="square" rtlCol="0">
            <a:spAutoFit/>
          </a:bodyPr>
          <a:lstStyle/>
          <a:p>
            <a:r>
              <a:rPr lang="en-US" sz="2400" b="1" dirty="0" smtClean="0">
                <a:solidFill>
                  <a:srgbClr val="0070C0"/>
                </a:solidFill>
                <a:latin typeface="Bangla MN"/>
                <a:cs typeface="Bangla MN"/>
              </a:rPr>
              <a:t>Sketching, Styling &amp; Rendering</a:t>
            </a:r>
            <a:endParaRPr lang="en-US" sz="2400" b="1" dirty="0">
              <a:solidFill>
                <a:srgbClr val="0070C0"/>
              </a:solidFill>
              <a:latin typeface="Bangla MN"/>
              <a:cs typeface="Bangla MN"/>
            </a:endParaRPr>
          </a:p>
        </p:txBody>
      </p:sp>
      <p:sp>
        <p:nvSpPr>
          <p:cNvPr id="5" name="Rectangle 4"/>
          <p:cNvSpPr/>
          <p:nvPr/>
        </p:nvSpPr>
        <p:spPr>
          <a:xfrm>
            <a:off x="609600" y="1241048"/>
            <a:ext cx="8305800" cy="892552"/>
          </a:xfrm>
          <a:prstGeom prst="rect">
            <a:avLst/>
          </a:prstGeom>
        </p:spPr>
        <p:txBody>
          <a:bodyPr wrap="square">
            <a:spAutoFit/>
          </a:bodyPr>
          <a:lstStyle/>
          <a:p>
            <a:pPr algn="just"/>
            <a:r>
              <a:rPr lang="en-US" sz="1300" dirty="0" smtClean="0">
                <a:solidFill>
                  <a:srgbClr val="221F1F"/>
                </a:solidFill>
                <a:latin typeface="+mj-lt"/>
              </a:rPr>
              <a:t>              </a:t>
            </a:r>
            <a:r>
              <a:rPr lang="en-US" sz="1300" b="1" dirty="0" smtClean="0">
                <a:solidFill>
                  <a:srgbClr val="221F1F"/>
                </a:solidFill>
                <a:latin typeface="+mj-lt"/>
              </a:rPr>
              <a:t>ERFOLG </a:t>
            </a:r>
            <a:r>
              <a:rPr lang="en-US" sz="1300" dirty="0">
                <a:solidFill>
                  <a:srgbClr val="221F1F"/>
                </a:solidFill>
                <a:latin typeface="+mj-lt"/>
              </a:rPr>
              <a:t>support and advise the customer at every </a:t>
            </a:r>
            <a:r>
              <a:rPr lang="en-US" sz="1300" dirty="0" smtClean="0">
                <a:solidFill>
                  <a:srgbClr val="221F1F"/>
                </a:solidFill>
                <a:latin typeface="+mj-lt"/>
              </a:rPr>
              <a:t>step </a:t>
            </a:r>
            <a:r>
              <a:rPr lang="en-US" sz="1300" dirty="0">
                <a:solidFill>
                  <a:srgbClr val="221F1F"/>
                </a:solidFill>
              </a:rPr>
              <a:t>During the entire development </a:t>
            </a:r>
            <a:r>
              <a:rPr lang="en-US" sz="1300" dirty="0" smtClean="0">
                <a:solidFill>
                  <a:srgbClr val="221F1F"/>
                </a:solidFill>
              </a:rPr>
              <a:t>process</a:t>
            </a:r>
            <a:r>
              <a:rPr lang="en-US" sz="1300" dirty="0" smtClean="0">
                <a:solidFill>
                  <a:srgbClr val="221F1F"/>
                </a:solidFill>
                <a:latin typeface="+mj-lt"/>
              </a:rPr>
              <a:t>. </a:t>
            </a:r>
            <a:r>
              <a:rPr lang="en-US" sz="1300" dirty="0">
                <a:solidFill>
                  <a:srgbClr val="221F1F"/>
                </a:solidFill>
                <a:latin typeface="+mj-lt"/>
              </a:rPr>
              <a:t>Regular and secure data </a:t>
            </a:r>
            <a:r>
              <a:rPr lang="en-US" sz="1300" dirty="0" smtClean="0">
                <a:solidFill>
                  <a:srgbClr val="221F1F"/>
                </a:solidFill>
                <a:latin typeface="+mj-lt"/>
              </a:rPr>
              <a:t>synchronization </a:t>
            </a:r>
            <a:r>
              <a:rPr lang="en-US" sz="1300" dirty="0">
                <a:solidFill>
                  <a:srgbClr val="221F1F"/>
                </a:solidFill>
                <a:latin typeface="+mj-lt"/>
              </a:rPr>
              <a:t>for </a:t>
            </a:r>
            <a:r>
              <a:rPr lang="en-US" sz="1300" dirty="0" smtClean="0">
                <a:solidFill>
                  <a:srgbClr val="221F1F"/>
                </a:solidFill>
                <a:latin typeface="+mj-lt"/>
              </a:rPr>
              <a:t>visualization </a:t>
            </a:r>
            <a:r>
              <a:rPr lang="en-US" sz="1300" dirty="0">
                <a:solidFill>
                  <a:srgbClr val="221F1F"/>
                </a:solidFill>
                <a:latin typeface="+mj-lt"/>
              </a:rPr>
              <a:t>and cubing purposes is also used as a monitoring instrument. The group-wide networking of expertise in our Design </a:t>
            </a:r>
            <a:r>
              <a:rPr lang="en-US" sz="1300" dirty="0" smtClean="0">
                <a:solidFill>
                  <a:srgbClr val="221F1F"/>
                </a:solidFill>
                <a:latin typeface="+mj-lt"/>
              </a:rPr>
              <a:t>Centers </a:t>
            </a:r>
            <a:r>
              <a:rPr lang="en-US" sz="1300" dirty="0">
                <a:solidFill>
                  <a:srgbClr val="221F1F"/>
                </a:solidFill>
                <a:latin typeface="+mj-lt"/>
              </a:rPr>
              <a:t>enables us to create design concepts in the shortest possible time. </a:t>
            </a:r>
            <a:r>
              <a:rPr lang="en-US" sz="1300" dirty="0" smtClean="0">
                <a:solidFill>
                  <a:srgbClr val="221F1F"/>
                </a:solidFill>
                <a:latin typeface="+mj-lt"/>
              </a:rPr>
              <a:t>ERFOLG's </a:t>
            </a:r>
            <a:r>
              <a:rPr lang="en-US" sz="1300" dirty="0">
                <a:solidFill>
                  <a:srgbClr val="221F1F"/>
                </a:solidFill>
                <a:latin typeface="+mj-lt"/>
              </a:rPr>
              <a:t>competence </a:t>
            </a:r>
            <a:r>
              <a:rPr lang="en-US" sz="1300" dirty="0" smtClean="0">
                <a:solidFill>
                  <a:srgbClr val="221F1F"/>
                </a:solidFill>
                <a:latin typeface="+mj-lt"/>
              </a:rPr>
              <a:t>from </a:t>
            </a:r>
            <a:r>
              <a:rPr lang="en-US" sz="1300" b="1" dirty="0" smtClean="0">
                <a:solidFill>
                  <a:srgbClr val="221F1F"/>
                </a:solidFill>
                <a:latin typeface="+mj-lt"/>
              </a:rPr>
              <a:t>" </a:t>
            </a:r>
            <a:r>
              <a:rPr lang="en-US" sz="1300" b="1" dirty="0" smtClean="0">
                <a:solidFill>
                  <a:srgbClr val="221F1F"/>
                </a:solidFill>
                <a:latin typeface="+mj-lt"/>
              </a:rPr>
              <a:t>Sketch </a:t>
            </a:r>
            <a:r>
              <a:rPr lang="en-US" sz="1300" b="1" dirty="0">
                <a:solidFill>
                  <a:srgbClr val="221F1F"/>
                </a:solidFill>
                <a:latin typeface="+mj-lt"/>
              </a:rPr>
              <a:t>to </a:t>
            </a:r>
            <a:r>
              <a:rPr lang="en-US" sz="1300" b="1" dirty="0" smtClean="0">
                <a:solidFill>
                  <a:srgbClr val="221F1F"/>
                </a:solidFill>
                <a:latin typeface="+mj-lt"/>
              </a:rPr>
              <a:t>Virtual Prototyping </a:t>
            </a:r>
            <a:r>
              <a:rPr lang="en-US" sz="1300" b="1" dirty="0" smtClean="0">
                <a:solidFill>
                  <a:srgbClr val="221F1F"/>
                </a:solidFill>
                <a:latin typeface="+mj-lt"/>
              </a:rPr>
              <a:t>" </a:t>
            </a:r>
            <a:r>
              <a:rPr lang="en-US" sz="1300" dirty="0">
                <a:solidFill>
                  <a:srgbClr val="221F1F"/>
                </a:solidFill>
                <a:latin typeface="+mj-lt"/>
              </a:rPr>
              <a:t>describes tailor-made and innovative design services.</a:t>
            </a:r>
            <a:endParaRPr lang="en-US" sz="1300" dirty="0">
              <a:latin typeface="+mj-lt"/>
            </a:endParaRPr>
          </a:p>
        </p:txBody>
      </p:sp>
    </p:spTree>
    <p:extLst>
      <p:ext uri="{BB962C8B-B14F-4D97-AF65-F5344CB8AC3E}">
        <p14:creationId xmlns:p14="http://schemas.microsoft.com/office/powerpoint/2010/main" val="2257370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4243</TotalTime>
  <Words>1073</Words>
  <Application>Microsoft Office PowerPoint</Application>
  <PresentationFormat>On-screen Show (4:3)</PresentationFormat>
  <Paragraphs>183</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Bangla MN</vt:lpstr>
      <vt:lpstr>Calibri</vt:lpstr>
      <vt:lpstr>Verdana</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SAGAR PATEL</cp:lastModifiedBy>
  <cp:revision>388</cp:revision>
  <dcterms:created xsi:type="dcterms:W3CDTF">2016-12-21T16:55:52Z</dcterms:created>
  <dcterms:modified xsi:type="dcterms:W3CDTF">2017-04-29T06:52:46Z</dcterms:modified>
</cp:coreProperties>
</file>